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258" r:id="rId2"/>
    <p:sldId id="487" r:id="rId3"/>
    <p:sldId id="513" r:id="rId4"/>
    <p:sldId id="514" r:id="rId5"/>
    <p:sldId id="515" r:id="rId6"/>
    <p:sldId id="517" r:id="rId7"/>
    <p:sldId id="528" r:id="rId8"/>
    <p:sldId id="529" r:id="rId9"/>
    <p:sldId id="530" r:id="rId10"/>
    <p:sldId id="524" r:id="rId11"/>
    <p:sldId id="525" r:id="rId12"/>
    <p:sldId id="531" r:id="rId13"/>
    <p:sldId id="533" r:id="rId14"/>
    <p:sldId id="534" r:id="rId15"/>
    <p:sldId id="537" r:id="rId16"/>
    <p:sldId id="532" r:id="rId17"/>
    <p:sldId id="538" r:id="rId18"/>
    <p:sldId id="539" r:id="rId19"/>
    <p:sldId id="540" r:id="rId20"/>
    <p:sldId id="541" r:id="rId21"/>
    <p:sldId id="542" r:id="rId22"/>
    <p:sldId id="543" r:id="rId23"/>
    <p:sldId id="544" r:id="rId24"/>
    <p:sldId id="546" r:id="rId25"/>
    <p:sldId id="547" r:id="rId26"/>
    <p:sldId id="535" r:id="rId27"/>
    <p:sldId id="548" r:id="rId28"/>
    <p:sldId id="536" r:id="rId29"/>
    <p:sldId id="550" r:id="rId30"/>
    <p:sldId id="551" r:id="rId31"/>
    <p:sldId id="502" r:id="rId32"/>
    <p:sldId id="569" r:id="rId33"/>
    <p:sldId id="552" r:id="rId34"/>
    <p:sldId id="553" r:id="rId35"/>
    <p:sldId id="554" r:id="rId36"/>
    <p:sldId id="555" r:id="rId37"/>
    <p:sldId id="556" r:id="rId38"/>
    <p:sldId id="557" r:id="rId39"/>
    <p:sldId id="558" r:id="rId40"/>
    <p:sldId id="559" r:id="rId41"/>
    <p:sldId id="560" r:id="rId42"/>
    <p:sldId id="561" r:id="rId43"/>
    <p:sldId id="562" r:id="rId44"/>
    <p:sldId id="563" r:id="rId45"/>
    <p:sldId id="564" r:id="rId46"/>
    <p:sldId id="565" r:id="rId47"/>
    <p:sldId id="566" r:id="rId48"/>
    <p:sldId id="567" r:id="rId49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D3A600"/>
    <a:srgbClr val="333399"/>
    <a:srgbClr val="FFCB05"/>
    <a:srgbClr val="FF9900"/>
    <a:srgbClr val="00274C"/>
    <a:srgbClr val="009900"/>
    <a:srgbClr val="D60093"/>
    <a:srgbClr val="FF3300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091"/>
    <p:restoredTop sz="94643"/>
  </p:normalViewPr>
  <p:slideViewPr>
    <p:cSldViewPr>
      <p:cViewPr varScale="1">
        <p:scale>
          <a:sx n="115" d="100"/>
          <a:sy n="115" d="100"/>
        </p:scale>
        <p:origin x="180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1914" y="-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/>
            </a:lvl1pPr>
          </a:lstStyle>
          <a:p>
            <a:fld id="{B29687F7-08B4-A54B-BC56-F290ADA49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8747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>
                <a:latin typeface="Times New Roman" charset="0"/>
              </a:defRPr>
            </a:lvl1pPr>
          </a:lstStyle>
          <a:p>
            <a:fld id="{C7E9A20B-E167-2E4E-BE18-AA9F5BF5FBB1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54" tIns="48580" rIns="97154" bIns="4858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notes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343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68413" y="727075"/>
            <a:ext cx="4781550" cy="35861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21514731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65200"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14EF427-E3A8-D542-91D3-317F25033480}" type="slidenum">
              <a:rPr lang="en-US" sz="1100" b="0">
                <a:latin typeface="Times New Roman" charset="0"/>
              </a:rPr>
              <a:pPr/>
              <a:t>1</a:t>
            </a:fld>
            <a:endParaRPr lang="en-US" sz="1100" b="0">
              <a:latin typeface="Times New Roman" charset="0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81550" cy="3586163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3302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20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747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4834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86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41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incast</a:t>
            </a:r>
            <a:r>
              <a:rPr lang="en-US" baseline="0" dirty="0" smtClean="0"/>
              <a:t>? </a:t>
            </a:r>
          </a:p>
          <a:p>
            <a:r>
              <a:rPr lang="en-US" baseline="0" dirty="0" smtClean="0"/>
              <a:t>-- one big switch abstraction… 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048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pitchFamily="96" charset="2"/>
              <a:buNone/>
              <a:defRPr/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8441" name="Rectangle 9"/>
          <p:cNvSpPr>
            <a:spLocks noGrp="1" noChangeArrowheads="1"/>
          </p:cNvSpPr>
          <p:nvPr>
            <p:ph type="ctrTitle"/>
          </p:nvPr>
        </p:nvSpPr>
        <p:spPr>
          <a:xfrm>
            <a:off x="685800" y="1143000"/>
            <a:ext cx="7772400" cy="2057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050" b="0">
                <a:latin typeface="Times New Roman" charset="0"/>
              </a:defRPr>
            </a:lvl1pPr>
          </a:lstStyle>
          <a:p>
            <a:r>
              <a:rPr lang="en-US" smtClean="0"/>
              <a:t>April 3, 2017</a:t>
            </a:r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 b="0">
                <a:latin typeface="Times New Roman" charset="0"/>
              </a:defRPr>
            </a:lvl1pPr>
          </a:lstStyle>
          <a:p>
            <a:r>
              <a:rPr lang="en-US" smtClean="0"/>
              <a:t>EECS 489 – Lecture 21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964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00292D-9130-BA41-A2F4-8C3DF7A50D3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152400"/>
            <a:ext cx="2133600" cy="5867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52400"/>
            <a:ext cx="6248400" cy="58674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995D8D-2725-7449-9768-A6F305723FF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46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rPr/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937584" indent="-401822">
              <a:spcBef>
                <a:spcPts val="1687"/>
              </a:spcBef>
              <a:buChar char="-"/>
              <a:defRPr sz="2500" i="1"/>
            </a:lvl2pPr>
            <a:lvl3pPr marL="1250112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3pPr>
            <a:lvl4pPr marL="1562640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4pPr>
            <a:lvl5pPr marL="1875168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5pPr>
          </a:lstStyle>
          <a:p>
            <a:pPr lvl="0"/>
            <a:r>
              <a:rPr/>
              <a:t>Body Level One</a:t>
            </a:r>
          </a:p>
          <a:p>
            <a:pPr lvl="1"/>
            <a:r>
              <a:rPr/>
              <a:t>Body Level Two</a:t>
            </a:r>
          </a:p>
          <a:p>
            <a:pPr lvl="2"/>
            <a:r>
              <a:rPr/>
              <a:t>Body Level Three</a:t>
            </a:r>
          </a:p>
          <a:p>
            <a:pPr lvl="3"/>
            <a:r>
              <a:rPr/>
              <a:t>Body Level Four</a:t>
            </a:r>
          </a:p>
          <a:p>
            <a:pPr lvl="4"/>
            <a:r>
              <a:rPr/>
              <a:t>Body Level Five</a:t>
            </a:r>
          </a:p>
        </p:txBody>
      </p:sp>
      <p:sp>
        <p:nvSpPr>
          <p:cNvPr id="4" name="Shape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2893C13-EE0C-EE4E-AB27-289AE4B3B28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352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0D881-957A-7944-A8D0-1584E528B8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048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F2EB77-FB6C-2244-A076-ADF097535D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20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86200" cy="4419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886200" cy="4419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6FED86-94EF-254D-90EE-B810FE8299E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27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1CF967-1287-0948-92AE-55309D1961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45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07A418-0CEB-9E4A-BA45-3B7D3D133E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1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D7AD44-FDD5-3640-B5FD-B68DA213B14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54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1E35D2-F4F4-2848-A65C-22D2D75C674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2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309860-561E-FA4E-8AD9-21F393B80F8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22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750"/>
            </a:lvl1pPr>
          </a:lstStyle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750"/>
            </a:lvl1pPr>
          </a:lstStyle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028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924800" cy="441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52400"/>
            <a:ext cx="8534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8400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750"/>
            </a:lvl1pPr>
          </a:lstStyle>
          <a:p>
            <a:fld id="{6CABC02E-5657-E248-B9C6-199B1358382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7" name="Line 13"/>
          <p:cNvSpPr>
            <a:spLocks noChangeShapeType="1"/>
          </p:cNvSpPr>
          <p:nvPr/>
        </p:nvSpPr>
        <p:spPr bwMode="auto">
          <a:xfrm>
            <a:off x="0" y="1371600"/>
            <a:ext cx="8305800" cy="0"/>
          </a:xfrm>
          <a:prstGeom prst="line">
            <a:avLst/>
          </a:prstGeom>
          <a:noFill/>
          <a:ln w="44450">
            <a:solidFill>
              <a:srgbClr val="FFCB05"/>
            </a:solidFill>
            <a:round/>
            <a:headEnd/>
            <a:tailEnd/>
          </a:ln>
          <a:effectLst>
            <a:outerShdw dist="53882" dir="2700000" algn="ctr" rotWithShape="0">
              <a:srgbClr val="D3A600"/>
            </a:outerShdw>
          </a:effectLst>
        </p:spPr>
        <p:txBody>
          <a:bodyPr wrap="none" anchor="ctr"/>
          <a:lstStyle/>
          <a:p>
            <a:pPr eaLnBrk="0" hangingPunct="0">
              <a:defRPr/>
            </a:pPr>
            <a:endParaRPr lang="en-US" sz="1200"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8" r:id="rId12"/>
  </p:sldLayoutIdLst>
  <p:timing>
    <p:tnLst>
      <p:par>
        <p:cTn id="1" dur="indefinite" restart="never" nodeType="tmRoot"/>
      </p:par>
    </p:tnLst>
  </p:timing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effectLst/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5pPr>
      <a:lvl6pPr marL="3429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6pPr>
      <a:lvl7pPr marL="6858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7pPr>
      <a:lvl8pPr marL="10287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8pPr>
      <a:lvl9pPr marL="13716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l"/>
        <a:defRPr sz="2800">
          <a:solidFill>
            <a:schemeClr val="accent2"/>
          </a:solidFill>
          <a:latin typeface="+mn-lt"/>
          <a:ea typeface="ＭＳ Ｐゴシック" charset="-128"/>
          <a:cs typeface="ＭＳ Ｐゴシック" charset="-128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ZapfDingbats" charset="0"/>
        <a:buChar char="u"/>
        <a:defRPr sz="2400">
          <a:solidFill>
            <a:schemeClr val="accent2"/>
          </a:solidFill>
          <a:latin typeface="+mn-lt"/>
          <a:ea typeface="ＭＳ Ｐゴシック" charset="-128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sz="2400">
          <a:solidFill>
            <a:schemeClr val="accent2"/>
          </a:solidFill>
          <a:latin typeface="+mn-lt"/>
          <a:ea typeface="ＭＳ Ｐゴシック" charset="-128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n"/>
        <a:defRPr sz="1200">
          <a:solidFill>
            <a:schemeClr val="accent2"/>
          </a:solidFill>
          <a:latin typeface="+mn-lt"/>
          <a:ea typeface="ＭＳ Ｐゴシック" charset="-128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l"/>
        <a:defRPr sz="1200">
          <a:solidFill>
            <a:schemeClr val="accent2"/>
          </a:solidFill>
          <a:latin typeface="+mn-lt"/>
          <a:ea typeface="ＭＳ Ｐゴシック" charset="-128"/>
        </a:defRPr>
      </a:lvl5pPr>
      <a:lvl6pPr marL="18859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6pPr>
      <a:lvl7pPr marL="22288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7pPr>
      <a:lvl8pPr marL="25717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8pPr>
      <a:lvl9pPr marL="29146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1.wdp"/><Relationship Id="rId5" Type="http://schemas.openxmlformats.org/officeDocument/2006/relationships/image" Target="../media/image5.png"/><Relationship Id="rId6" Type="http://schemas.microsoft.com/office/2007/relationships/hdphoto" Target="../media/hdphoto2.wdp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2.wdp"/><Relationship Id="rId5" Type="http://schemas.openxmlformats.org/officeDocument/2006/relationships/image" Target="../media/image4.jpeg"/><Relationship Id="rId6" Type="http://schemas.microsoft.com/office/2007/relationships/hdphoto" Target="../media/hdphoto1.wdp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57350" y="1257300"/>
            <a:ext cx="5829300" cy="2286000"/>
          </a:xfrm>
        </p:spPr>
        <p:txBody>
          <a:bodyPr/>
          <a:lstStyle/>
          <a:p>
            <a:pPr algn="ctr"/>
            <a:r>
              <a:rPr lang="en-US" dirty="0" smtClean="0">
                <a:effectLst/>
                <a:latin typeface="Arial Black" charset="0"/>
                <a:ea typeface="ＭＳ Ｐゴシック" charset="0"/>
                <a:cs typeface="ＭＳ Ｐゴシック" charset="0"/>
              </a:rPr>
              <a:t>EECS 489</a:t>
            </a:r>
            <a: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  <a:t/>
            </a:r>
            <a:b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</a:br>
            <a:r>
              <a:rPr lang="en-US" dirty="0"/>
              <a:t>Computer Networks</a:t>
            </a:r>
            <a: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  <a:t/>
            </a:r>
            <a:b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latin typeface="Arial Black" charset="0"/>
                <a:ea typeface="ＭＳ Ｐゴシック" charset="0"/>
                <a:cs typeface="ＭＳ Ｐゴシック" charset="0"/>
              </a:rPr>
              <a:t/>
            </a:r>
            <a:br>
              <a:rPr lang="en-US" sz="2400" dirty="0">
                <a:latin typeface="Arial Black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latin typeface="Arial Black" charset="0"/>
                <a:ea typeface="ＭＳ Ｐゴシック" charset="0"/>
                <a:cs typeface="ＭＳ Ｐゴシック" charset="0"/>
              </a:rPr>
              <a:t>Winter 2017</a:t>
            </a:r>
            <a:endParaRPr lang="en-US" dirty="0">
              <a:effectLst/>
              <a:latin typeface="Arial Black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00100" y="3771900"/>
            <a:ext cx="7543800" cy="18288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Mosharaf Chowdhury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None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algn="l"/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Material with thanks to Aditya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Akella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Sugih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Jamin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Philip Levis, Sylvia Ratnasamy, Peter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Steenkiste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and many other colleagues.</a:t>
            </a:r>
          </a:p>
          <a:p>
            <a:pPr>
              <a:buFont typeface="Monotype Sorts" charset="0"/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None/>
            </a:pP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2-10-20 at 7.03.5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1623987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1414994" y="1704985"/>
            <a:ext cx="10967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ea typeface="Arial" charset="0"/>
                <a:cs typeface="Arial" charset="0"/>
              </a:rPr>
              <a:t>Mosharaf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Partition-Aggregate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108883" y="1665109"/>
            <a:ext cx="609600" cy="3911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4976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9452" y="3717140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405" y="3717140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472" y="3717140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516" y="3717140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3153523" y="2934939"/>
            <a:ext cx="1431453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4010476" y="2934939"/>
            <a:ext cx="574500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4806543" y="3382051"/>
            <a:ext cx="129539" cy="33508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5287188" y="2934939"/>
            <a:ext cx="1411399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690" y="5200473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942" y="5196292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194" y="5209511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8222" y="5214029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6792" y="5204992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4044" y="5200811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1296" y="5214030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2453" y="5209849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3510" y="5200811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319" y="5209509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044" y="5222728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201" y="5218547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2540737" y="4313289"/>
            <a:ext cx="612786" cy="8871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  <a:endCxn id="24" idx="0"/>
          </p:cNvCxnSpPr>
          <p:nvPr/>
        </p:nvCxnSpPr>
        <p:spPr>
          <a:xfrm flipH="1">
            <a:off x="2927989" y="4313289"/>
            <a:ext cx="225534" cy="8830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3153523" y="4313289"/>
            <a:ext cx="161718" cy="8962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3824269" y="4313289"/>
            <a:ext cx="186207" cy="9007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4010476" y="4313289"/>
            <a:ext cx="165890" cy="8962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4694091" y="4313289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4806543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6102839" y="4313289"/>
            <a:ext cx="595748" cy="8917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6490091" y="4313289"/>
            <a:ext cx="208496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6698587" y="4313289"/>
            <a:ext cx="178756" cy="9007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6698587" y="4313289"/>
            <a:ext cx="539913" cy="89656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6698587" y="4313289"/>
            <a:ext cx="930970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180506" y="2670900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Top-level Aggregator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1188620" y="3745384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Mid-level Aggregators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300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Workers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113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7037E-6 C 0.02188 0.06921 0.04462 0.13865 -0.00052 0.16365 C -0.04548 0.18865 -0.15833 0.16898 -0.271 0.14953 " pathEditMode="relative" rAng="0" ptsTypes="A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40" y="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Partition-Aggregate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769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5245" y="3717140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198" y="3717140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265" y="3717140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309" y="3717140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3169316" y="2934939"/>
            <a:ext cx="1431453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4026269" y="2934939"/>
            <a:ext cx="574500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4822336" y="3382051"/>
            <a:ext cx="129539" cy="335089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5302981" y="2934939"/>
            <a:ext cx="1411399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483" y="5200473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735" y="5196292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987" y="5209511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015" y="5214029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585" y="5204992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9837" y="5200811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089" y="5214030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8246" y="5209849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303" y="5200811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112" y="5209509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37" y="5222728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994" y="5218547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2556530" y="4313289"/>
            <a:ext cx="612786" cy="887184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</p:cNvCxnSpPr>
          <p:nvPr/>
        </p:nvCxnSpPr>
        <p:spPr>
          <a:xfrm flipH="1">
            <a:off x="2857296" y="4313289"/>
            <a:ext cx="312020" cy="958249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3169316" y="4313289"/>
            <a:ext cx="161718" cy="896222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3840062" y="4313289"/>
            <a:ext cx="186207" cy="90074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4026269" y="4313289"/>
            <a:ext cx="165890" cy="89622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4709884" y="4313289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4822336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6118632" y="4313289"/>
            <a:ext cx="595748" cy="891703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6505884" y="4313289"/>
            <a:ext cx="208496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3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36987" y="2752472"/>
            <a:ext cx="609600" cy="391160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pic>
        <p:nvPicPr>
          <p:cNvPr id="63" name="Picture 62" descr="Screen Shot 2012-10-20 at 7.03.56 PM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1623987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TextBox 63"/>
          <p:cNvSpPr txBox="1"/>
          <p:nvPr/>
        </p:nvSpPr>
        <p:spPr>
          <a:xfrm>
            <a:off x="1414994" y="1704985"/>
            <a:ext cx="10967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prstClr val="black"/>
                </a:solidFill>
                <a:latin typeface="Arial"/>
                <a:cs typeface="Arial"/>
              </a:rPr>
              <a:t>Mosharaf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180506" y="2670900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Top-level Aggregator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188620" y="3745384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Mid-level Aggregators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1300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0" dirty="0" smtClean="0">
                <a:solidFill>
                  <a:prstClr val="black"/>
                </a:solidFill>
                <a:ea typeface="Arial" charset="0"/>
                <a:cs typeface="Arial" charset="0"/>
              </a:rPr>
              <a:t>Workers</a:t>
            </a:r>
          </a:p>
        </p:txBody>
      </p: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6714380" y="4313289"/>
            <a:ext cx="178756" cy="900741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6714380" y="4313289"/>
            <a:ext cx="539913" cy="896560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6714380" y="4313289"/>
            <a:ext cx="930970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96"/>
          <a:stretch/>
        </p:blipFill>
        <p:spPr>
          <a:xfrm>
            <a:off x="1300042" y="2150071"/>
            <a:ext cx="6492240" cy="364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346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1.11111E-6 L 0.00087 -0.1581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Map-Reduce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 rot="5400000">
            <a:off x="4281164" y="2543824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5400000">
            <a:off x="4281164" y="3827923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5400000">
            <a:off x="2282389" y="2496878"/>
            <a:ext cx="2646259" cy="1721735"/>
            <a:chOff x="8426111" y="4014729"/>
            <a:chExt cx="2013198" cy="1309847"/>
          </a:xfrm>
        </p:grpSpPr>
        <p:cxnSp>
          <p:nvCxnSpPr>
            <p:cNvPr id="58" name="Straight Arrow Connector 57"/>
            <p:cNvCxnSpPr/>
            <p:nvPr/>
          </p:nvCxnSpPr>
          <p:spPr>
            <a:xfrm flipV="1">
              <a:off x="8426111" y="4014729"/>
              <a:ext cx="136430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8930959" y="4114376"/>
              <a:ext cx="900732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V="1">
              <a:off x="9435808" y="4155651"/>
              <a:ext cx="495522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10072241" y="4014729"/>
              <a:ext cx="36706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9942533" y="4114376"/>
              <a:ext cx="88436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2282389" y="2496878"/>
            <a:ext cx="2646259" cy="1721735"/>
            <a:chOff x="8426111" y="4014729"/>
            <a:chExt cx="2013198" cy="1309847"/>
          </a:xfrm>
        </p:grpSpPr>
        <p:cxnSp>
          <p:nvCxnSpPr>
            <p:cNvPr id="53" name="Straight Arrow Connector 52"/>
            <p:cNvCxnSpPr>
              <a:endCxn id="33" idx="2"/>
            </p:cNvCxnSpPr>
            <p:nvPr/>
          </p:nvCxnSpPr>
          <p:spPr>
            <a:xfrm flipV="1">
              <a:off x="8426111" y="4014729"/>
              <a:ext cx="387402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>
              <a:endCxn id="33" idx="3"/>
            </p:cNvCxnSpPr>
            <p:nvPr/>
          </p:nvCxnSpPr>
          <p:spPr>
            <a:xfrm flipH="1" flipV="1">
              <a:off x="8854785" y="4114376"/>
              <a:ext cx="76174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endCxn id="33" idx="4"/>
            </p:cNvCxnSpPr>
            <p:nvPr/>
          </p:nvCxnSpPr>
          <p:spPr>
            <a:xfrm flipH="1" flipV="1">
              <a:off x="8954424" y="4155651"/>
              <a:ext cx="481384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>
              <a:endCxn id="33" idx="5"/>
            </p:cNvCxnSpPr>
            <p:nvPr/>
          </p:nvCxnSpPr>
          <p:spPr>
            <a:xfrm flipH="1" flipV="1">
              <a:off x="9054063" y="4114376"/>
              <a:ext cx="888470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>
              <a:endCxn id="33" idx="6"/>
            </p:cNvCxnSpPr>
            <p:nvPr/>
          </p:nvCxnSpPr>
          <p:spPr>
            <a:xfrm flipH="1" flipV="1">
              <a:off x="9095335" y="4014729"/>
              <a:ext cx="1343974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2374179" y="1849397"/>
            <a:ext cx="370471" cy="3016700"/>
            <a:chOff x="2374179" y="2077997"/>
            <a:chExt cx="370471" cy="3016700"/>
          </a:xfrm>
        </p:grpSpPr>
        <p:sp>
          <p:nvSpPr>
            <p:cNvPr id="43" name="Oval 42"/>
            <p:cNvSpPr/>
            <p:nvPr/>
          </p:nvSpPr>
          <p:spPr>
            <a:xfrm rot="5400000">
              <a:off x="2374194" y="20779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5400000">
              <a:off x="2374194" y="27415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5400000">
              <a:off x="2374194" y="3405183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5400000">
              <a:off x="2374194" y="407125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5400000">
              <a:off x="2374194" y="472424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1889803" y="2049718"/>
            <a:ext cx="484377" cy="2631159"/>
            <a:chOff x="1889803" y="2278318"/>
            <a:chExt cx="484377" cy="2631159"/>
          </a:xfrm>
        </p:grpSpPr>
        <p:cxnSp>
          <p:nvCxnSpPr>
            <p:cNvPr id="48" name="Straight Arrow Connector 47"/>
            <p:cNvCxnSpPr/>
            <p:nvPr/>
          </p:nvCxnSpPr>
          <p:spPr>
            <a:xfrm rot="5400000" flipV="1">
              <a:off x="2126497" y="2041624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rot="5400000" flipV="1">
              <a:off x="2134056" y="2686694"/>
              <a:ext cx="0" cy="48024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rot="5400000" flipV="1">
              <a:off x="2135020" y="4017326"/>
              <a:ext cx="4933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rot="5400000" flipV="1">
              <a:off x="2131912" y="4667209"/>
              <a:ext cx="11148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5400000" flipV="1">
              <a:off x="2137486" y="3353725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1509754" y="1828800"/>
            <a:ext cx="370442" cy="3046746"/>
            <a:chOff x="1509754" y="2057400"/>
            <a:chExt cx="370442" cy="3046746"/>
          </a:xfrm>
        </p:grpSpPr>
        <p:sp>
          <p:nvSpPr>
            <p:cNvPr id="38" name="Can 37"/>
            <p:cNvSpPr/>
            <p:nvPr/>
          </p:nvSpPr>
          <p:spPr>
            <a:xfrm>
              <a:off x="1509754" y="20574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n 38"/>
            <p:cNvSpPr/>
            <p:nvPr/>
          </p:nvSpPr>
          <p:spPr>
            <a:xfrm>
              <a:off x="1509754" y="27210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Can 39"/>
            <p:cNvSpPr/>
            <p:nvPr/>
          </p:nvSpPr>
          <p:spPr>
            <a:xfrm>
              <a:off x="1509754" y="338460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Can 40"/>
            <p:cNvSpPr/>
            <p:nvPr/>
          </p:nvSpPr>
          <p:spPr>
            <a:xfrm>
              <a:off x="1509754" y="469251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n 41"/>
            <p:cNvSpPr/>
            <p:nvPr/>
          </p:nvSpPr>
          <p:spPr>
            <a:xfrm>
              <a:off x="1509754" y="4045736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3690487" y="4969738"/>
            <a:ext cx="15840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Reduce Stage</a:t>
            </a:r>
            <a:endParaRPr lang="en-US" dirty="0"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63956" y="4969738"/>
            <a:ext cx="12724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Gill Sans"/>
                <a:cs typeface="Gill Sans"/>
              </a:rPr>
              <a:t>Map Stage</a:t>
            </a:r>
            <a:endParaRPr lang="en-US" dirty="0">
              <a:latin typeface="Gill Sans"/>
              <a:cs typeface="Gill Sans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646842" y="2534506"/>
            <a:ext cx="907900" cy="1687129"/>
            <a:chOff x="4646842" y="2763106"/>
            <a:chExt cx="907900" cy="1687129"/>
          </a:xfrm>
        </p:grpSpPr>
        <p:cxnSp>
          <p:nvCxnSpPr>
            <p:cNvPr id="35" name="Straight Arrow Connector 34"/>
            <p:cNvCxnSpPr/>
            <p:nvPr/>
          </p:nvCxnSpPr>
          <p:spPr>
            <a:xfrm rot="5400000" flipV="1">
              <a:off x="4902993" y="3991623"/>
              <a:ext cx="6071" cy="518374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Can 35"/>
            <p:cNvSpPr/>
            <p:nvPr/>
          </p:nvSpPr>
          <p:spPr>
            <a:xfrm>
              <a:off x="5187323" y="2763106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rot="5400000" flipH="1" flipV="1">
              <a:off x="4900594" y="2692888"/>
              <a:ext cx="10870" cy="518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an 64"/>
            <p:cNvSpPr/>
            <p:nvPr/>
          </p:nvSpPr>
          <p:spPr>
            <a:xfrm>
              <a:off x="5181600" y="4038600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651621" y="1898798"/>
            <a:ext cx="3120780" cy="3090174"/>
            <a:chOff x="4651621" y="2127398"/>
            <a:chExt cx="3120780" cy="3090174"/>
          </a:xfrm>
        </p:grpSpPr>
        <p:sp>
          <p:nvSpPr>
            <p:cNvPr id="67" name="Rectangle 66"/>
            <p:cNvSpPr/>
            <p:nvPr/>
          </p:nvSpPr>
          <p:spPr>
            <a:xfrm rot="5400000">
              <a:off x="4673467" y="2118638"/>
              <a:ext cx="3090174" cy="3107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8" name="Group 67"/>
            <p:cNvGrpSpPr/>
            <p:nvPr/>
          </p:nvGrpSpPr>
          <p:grpSpPr>
            <a:xfrm rot="5400000">
              <a:off x="4496545" y="3112735"/>
              <a:ext cx="1284099" cy="973948"/>
              <a:chOff x="8954424" y="3132855"/>
              <a:chExt cx="976906" cy="740952"/>
            </a:xfrm>
            <a:noFill/>
          </p:grpSpPr>
          <p:sp>
            <p:nvSpPr>
              <p:cNvPr id="83" name="Oval 82"/>
              <p:cNvSpPr/>
              <p:nvPr/>
            </p:nvSpPr>
            <p:spPr>
              <a:xfrm>
                <a:off x="9372156" y="313285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Arrow Connector 83"/>
              <p:cNvCxnSpPr/>
              <p:nvPr/>
            </p:nvCxnSpPr>
            <p:spPr>
              <a:xfrm flipV="1">
                <a:off x="8954424" y="3373424"/>
                <a:ext cx="45900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/>
              <p:cNvCxnSpPr/>
              <p:nvPr/>
            </p:nvCxnSpPr>
            <p:spPr>
              <a:xfrm flipH="1" flipV="1">
                <a:off x="9612706" y="3373424"/>
                <a:ext cx="31862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/>
            <p:cNvGrpSpPr/>
            <p:nvPr/>
          </p:nvGrpSpPr>
          <p:grpSpPr>
            <a:xfrm rot="5400000">
              <a:off x="4900269" y="3197094"/>
              <a:ext cx="2304975" cy="962884"/>
              <a:chOff x="8626067" y="2441595"/>
              <a:chExt cx="1753559" cy="732535"/>
            </a:xfrm>
            <a:noFill/>
          </p:grpSpPr>
          <p:sp>
            <p:nvSpPr>
              <p:cNvPr id="77" name="Oval 76"/>
              <p:cNvSpPr/>
              <p:nvPr/>
            </p:nvSpPr>
            <p:spPr>
              <a:xfrm>
                <a:off x="8626067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10097804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383029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 flipH="1" flipV="1">
                <a:off x="8766978" y="2723439"/>
                <a:ext cx="646450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flipV="1">
                <a:off x="9513067" y="2723439"/>
                <a:ext cx="10873" cy="409416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9612706" y="2723439"/>
                <a:ext cx="626009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 rot="5400000">
              <a:off x="5812246" y="3218965"/>
              <a:ext cx="2353315" cy="909411"/>
              <a:chOff x="8603979" y="1749741"/>
              <a:chExt cx="1790335" cy="691854"/>
            </a:xfrm>
            <a:noFill/>
          </p:grpSpPr>
          <p:sp>
            <p:nvSpPr>
              <p:cNvPr id="71" name="Can 70"/>
              <p:cNvSpPr/>
              <p:nvPr/>
            </p:nvSpPr>
            <p:spPr>
              <a:xfrm rot="16200000">
                <a:off x="9386615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 flipV="1">
                <a:off x="9523940" y="2047232"/>
                <a:ext cx="3585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Can 72"/>
              <p:cNvSpPr/>
              <p:nvPr/>
            </p:nvSpPr>
            <p:spPr>
              <a:xfrm rot="16200000">
                <a:off x="8619648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Arrow Connector 73"/>
              <p:cNvCxnSpPr/>
              <p:nvPr/>
            </p:nvCxnSpPr>
            <p:spPr>
              <a:xfrm flipH="1" flipV="1">
                <a:off x="8760559" y="2047232"/>
                <a:ext cx="6419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Can 74"/>
              <p:cNvSpPr/>
              <p:nvPr/>
            </p:nvSpPr>
            <p:spPr>
              <a:xfrm rot="16200000">
                <a:off x="10096823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Arrow Connector 75"/>
              <p:cNvCxnSpPr/>
              <p:nvPr/>
            </p:nvCxnSpPr>
            <p:spPr>
              <a:xfrm flipH="1" flipV="1">
                <a:off x="10237734" y="2047232"/>
                <a:ext cx="981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/>
          <p:cNvSpPr txBox="1"/>
          <p:nvPr/>
        </p:nvSpPr>
        <p:spPr>
          <a:xfrm>
            <a:off x="617488" y="5486400"/>
            <a:ext cx="7909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/>
              <a:t>The most popular software that follows this paradigm is </a:t>
            </a:r>
            <a:r>
              <a:rPr lang="en-US" sz="1800" dirty="0" smtClean="0">
                <a:solidFill>
                  <a:srgbClr val="0000FF"/>
                </a:solidFill>
              </a:rPr>
              <a:t>Apache Spark</a:t>
            </a:r>
            <a:endParaRPr lang="en-US" sz="1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007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3" grpId="0"/>
      <p:bldP spid="63" grpId="1"/>
      <p:bldP spid="64" grpId="0"/>
      <p:bldP spid="64" grpId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Datacenter networks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964537" y="5714559"/>
            <a:ext cx="1101477" cy="18088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0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Server</a:t>
            </a:r>
            <a:endParaRPr lang="en-US" sz="1400" b="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1905000" y="2854045"/>
            <a:ext cx="1227999" cy="3141759"/>
            <a:chOff x="1905000" y="2854045"/>
            <a:chExt cx="1227999" cy="3141759"/>
          </a:xfrm>
        </p:grpSpPr>
        <p:sp>
          <p:nvSpPr>
            <p:cNvPr id="11" name="Rectangle 10"/>
            <p:cNvSpPr/>
            <p:nvPr/>
          </p:nvSpPr>
          <p:spPr>
            <a:xfrm>
              <a:off x="1964537" y="5449560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964537" y="5178231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964537" y="4906902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964537" y="463310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964537" y="4355346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964537" y="4090347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964537" y="381901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964537" y="354768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964537" y="3273895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964537" y="2989518"/>
              <a:ext cx="1101477" cy="18088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0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ToR Switch</a:t>
              </a:r>
              <a:endParaRPr lang="en-US" b="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905000" y="2854045"/>
              <a:ext cx="1227999" cy="31417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3251887" y="2854045"/>
            <a:ext cx="1227999" cy="3141759"/>
            <a:chOff x="3251887" y="2854045"/>
            <a:chExt cx="1227999" cy="3141759"/>
          </a:xfrm>
        </p:grpSpPr>
        <p:sp>
          <p:nvSpPr>
            <p:cNvPr id="23" name="Rectangle 22"/>
            <p:cNvSpPr/>
            <p:nvPr/>
          </p:nvSpPr>
          <p:spPr>
            <a:xfrm>
              <a:off x="3311424" y="571455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311424" y="5449560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311424" y="5178231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3311424" y="4906902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311424" y="463310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311424" y="4355346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311424" y="4090347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311424" y="381901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311424" y="354768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311424" y="3273895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311424" y="2989518"/>
              <a:ext cx="1101477" cy="18088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51887" y="2854045"/>
              <a:ext cx="1227999" cy="31417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4598774" y="2854045"/>
            <a:ext cx="1227999" cy="3141759"/>
            <a:chOff x="4598774" y="2854045"/>
            <a:chExt cx="1227999" cy="3141759"/>
          </a:xfrm>
        </p:grpSpPr>
        <p:sp>
          <p:nvSpPr>
            <p:cNvPr id="36" name="Rectangle 35"/>
            <p:cNvSpPr/>
            <p:nvPr/>
          </p:nvSpPr>
          <p:spPr>
            <a:xfrm>
              <a:off x="4658311" y="571455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4658311" y="5449560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658311" y="5178231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658311" y="4906902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4658311" y="463310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658311" y="4355346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658311" y="4090347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658311" y="381901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658311" y="354768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658311" y="3273895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658311" y="2989518"/>
              <a:ext cx="1101477" cy="18088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98774" y="2854045"/>
              <a:ext cx="1227999" cy="31417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>
            <a:off x="5945661" y="2843613"/>
            <a:ext cx="1227999" cy="3141759"/>
            <a:chOff x="5945661" y="2843613"/>
            <a:chExt cx="1227999" cy="3141759"/>
          </a:xfrm>
        </p:grpSpPr>
        <p:sp>
          <p:nvSpPr>
            <p:cNvPr id="49" name="Rectangle 48"/>
            <p:cNvSpPr/>
            <p:nvPr/>
          </p:nvSpPr>
          <p:spPr>
            <a:xfrm>
              <a:off x="6005198" y="5704127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005198" y="5439128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005198" y="5167799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005198" y="4896470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005198" y="4622676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6005198" y="4344914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6005198" y="4079915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005198" y="3808586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005198" y="3537257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6005198" y="3263463"/>
              <a:ext cx="1101477" cy="180886"/>
            </a:xfrm>
            <a:prstGeom prst="rect">
              <a:avLst/>
            </a:prstGeom>
            <a:solidFill>
              <a:schemeClr val="tx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005198" y="2979086"/>
              <a:ext cx="1101477" cy="18088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5945661" y="2843613"/>
              <a:ext cx="1227999" cy="314175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61" name="Rectangle 60"/>
          <p:cNvSpPr/>
          <p:nvPr/>
        </p:nvSpPr>
        <p:spPr>
          <a:xfrm>
            <a:off x="2812778" y="1853666"/>
            <a:ext cx="3334215" cy="66798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0" dirty="0" smtClean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Aggregation</a:t>
            </a:r>
            <a:endParaRPr lang="en-US" sz="2400" b="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62" name="Elbow Connector 61"/>
          <p:cNvCxnSpPr>
            <a:stCxn id="53" idx="0"/>
          </p:cNvCxnSpPr>
          <p:nvPr/>
        </p:nvCxnSpPr>
        <p:spPr>
          <a:xfrm rot="5400000" flipH="1" flipV="1">
            <a:off x="3263649" y="1773281"/>
            <a:ext cx="467865" cy="1964610"/>
          </a:xfrm>
          <a:prstGeom prst="bentConnector3">
            <a:avLst>
              <a:gd name="adj1" fmla="val 66684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Elbow Connector 62"/>
          <p:cNvCxnSpPr/>
          <p:nvPr/>
        </p:nvCxnSpPr>
        <p:spPr>
          <a:xfrm rot="5400000" flipH="1" flipV="1">
            <a:off x="3937092" y="2446725"/>
            <a:ext cx="467865" cy="617723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Elbow Connector 63"/>
          <p:cNvCxnSpPr/>
          <p:nvPr/>
        </p:nvCxnSpPr>
        <p:spPr>
          <a:xfrm rot="16200000" flipV="1">
            <a:off x="4610536" y="2391004"/>
            <a:ext cx="467865" cy="72916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Elbow Connector 64"/>
          <p:cNvCxnSpPr/>
          <p:nvPr/>
        </p:nvCxnSpPr>
        <p:spPr>
          <a:xfrm rot="16200000" flipV="1">
            <a:off x="5289196" y="1712344"/>
            <a:ext cx="457433" cy="2076051"/>
          </a:xfrm>
          <a:prstGeom prst="bentConnector3">
            <a:avLst>
              <a:gd name="adj1" fmla="val 67064"/>
            </a:avLst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Elbow Connector 65"/>
          <p:cNvCxnSpPr/>
          <p:nvPr/>
        </p:nvCxnSpPr>
        <p:spPr>
          <a:xfrm flipV="1">
            <a:off x="4479885" y="1568956"/>
            <a:ext cx="1057510" cy="284711"/>
          </a:xfrm>
          <a:prstGeom prst="bentConnector3">
            <a:avLst>
              <a:gd name="adj1" fmla="val 1130"/>
            </a:avLst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0463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6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6" name="Straight Connector 305"/>
          <p:cNvCxnSpPr>
            <a:stCxn id="107" idx="0"/>
          </p:cNvCxnSpPr>
          <p:nvPr/>
        </p:nvCxnSpPr>
        <p:spPr bwMode="auto">
          <a:xfrm flipV="1">
            <a:off x="3776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308" name="Straight Connector 307"/>
          <p:cNvCxnSpPr>
            <a:stCxn id="137" idx="0"/>
          </p:cNvCxnSpPr>
          <p:nvPr/>
        </p:nvCxnSpPr>
        <p:spPr bwMode="auto">
          <a:xfrm flipH="1" flipV="1">
            <a:off x="4648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304" name="Cloud 303"/>
          <p:cNvSpPr/>
          <p:nvPr/>
        </p:nvSpPr>
        <p:spPr bwMode="auto">
          <a:xfrm>
            <a:off x="3138890" y="228600"/>
            <a:ext cx="2753915" cy="2057400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Datacenter </a:t>
            </a:r>
            <a:r>
              <a:rPr lang="en-US" dirty="0" smtClean="0"/>
              <a:t>networks (Cont.)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4612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84612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4612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4612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84612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4612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4612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84612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4612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84612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84612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2880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803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47803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47803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47803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47803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47803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47803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47803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47803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47803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47803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46070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1981200" y="3555980"/>
            <a:ext cx="722194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23" name="Straight Connector 122"/>
          <p:cNvCxnSpPr>
            <a:stCxn id="29" idx="0"/>
            <a:endCxn id="102" idx="2"/>
          </p:cNvCxnSpPr>
          <p:nvPr/>
        </p:nvCxnSpPr>
        <p:spPr>
          <a:xfrm flipH="1" flipV="1">
            <a:off x="2342297" y="3829749"/>
            <a:ext cx="297108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7" idx="0"/>
            <a:endCxn id="102" idx="2"/>
          </p:cNvCxnSpPr>
          <p:nvPr/>
        </p:nvCxnSpPr>
        <p:spPr>
          <a:xfrm flipV="1">
            <a:off x="2007503" y="3829749"/>
            <a:ext cx="334794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2" name="Group 301"/>
          <p:cNvGrpSpPr/>
          <p:nvPr/>
        </p:nvGrpSpPr>
        <p:grpSpPr>
          <a:xfrm>
            <a:off x="3282290" y="3554165"/>
            <a:ext cx="989308" cy="1504939"/>
            <a:chOff x="3282290" y="3554165"/>
            <a:chExt cx="989308" cy="1504939"/>
          </a:xfrm>
        </p:grpSpPr>
        <p:sp>
          <p:nvSpPr>
            <p:cNvPr id="30" name="Rectangle 29"/>
            <p:cNvSpPr/>
            <p:nvPr/>
          </p:nvSpPr>
          <p:spPr>
            <a:xfrm>
              <a:off x="329961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29961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29961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29961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9961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29961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29961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961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9961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9961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29961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28229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93152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93152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93152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93152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93152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93152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3152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3152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93152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3152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93152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91419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3429000" y="3554165"/>
              <a:ext cx="72719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0" name="Straight Connector 119"/>
            <p:cNvCxnSpPr>
              <a:stCxn id="41" idx="0"/>
              <a:endCxn id="103" idx="2"/>
            </p:cNvCxnSpPr>
            <p:nvPr/>
          </p:nvCxnSpPr>
          <p:spPr>
            <a:xfrm flipV="1">
              <a:off x="3460993" y="3827934"/>
              <a:ext cx="331605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53" idx="0"/>
              <a:endCxn id="103" idx="2"/>
            </p:cNvCxnSpPr>
            <p:nvPr/>
          </p:nvCxnSpPr>
          <p:spPr>
            <a:xfrm flipH="1" flipV="1">
              <a:off x="3792598" y="3827934"/>
              <a:ext cx="300297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0" name="Group 299"/>
          <p:cNvGrpSpPr/>
          <p:nvPr/>
        </p:nvGrpSpPr>
        <p:grpSpPr>
          <a:xfrm>
            <a:off x="6171287" y="3555980"/>
            <a:ext cx="989308" cy="1503124"/>
            <a:chOff x="6171287" y="3555980"/>
            <a:chExt cx="989308" cy="1503124"/>
          </a:xfrm>
        </p:grpSpPr>
        <p:sp>
          <p:nvSpPr>
            <p:cNvPr id="78" name="Rectangle 77"/>
            <p:cNvSpPr/>
            <p:nvPr/>
          </p:nvSpPr>
          <p:spPr>
            <a:xfrm>
              <a:off x="6188615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188615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188615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188615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188615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188615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188615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188615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188615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188615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188615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171287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820517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Rectangle 90"/>
            <p:cNvSpPr/>
            <p:nvPr/>
          </p:nvSpPr>
          <p:spPr>
            <a:xfrm>
              <a:off x="6820517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/>
            <p:cNvSpPr/>
            <p:nvPr/>
          </p:nvSpPr>
          <p:spPr>
            <a:xfrm>
              <a:off x="6820517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820517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6820517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6820517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6820517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6820517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6820517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6820517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6820517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6803189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6324600" y="3555980"/>
              <a:ext cx="721669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8" name="Straight Connector 117"/>
            <p:cNvCxnSpPr>
              <a:stCxn id="89" idx="0"/>
              <a:endCxn id="105" idx="2"/>
            </p:cNvCxnSpPr>
            <p:nvPr/>
          </p:nvCxnSpPr>
          <p:spPr>
            <a:xfrm flipV="1">
              <a:off x="6349990" y="3829749"/>
              <a:ext cx="335445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>
              <a:stCxn id="101" idx="0"/>
              <a:endCxn id="105" idx="2"/>
            </p:cNvCxnSpPr>
            <p:nvPr/>
          </p:nvCxnSpPr>
          <p:spPr>
            <a:xfrm flipH="1" flipV="1">
              <a:off x="6685435" y="3829749"/>
              <a:ext cx="296457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1" name="Group 300"/>
          <p:cNvGrpSpPr/>
          <p:nvPr/>
        </p:nvGrpSpPr>
        <p:grpSpPr>
          <a:xfrm>
            <a:off x="4735780" y="3556630"/>
            <a:ext cx="989308" cy="1502474"/>
            <a:chOff x="4735780" y="3556630"/>
            <a:chExt cx="989308" cy="1502474"/>
          </a:xfrm>
        </p:grpSpPr>
        <p:sp>
          <p:nvSpPr>
            <p:cNvPr id="54" name="Rectangle 53"/>
            <p:cNvSpPr/>
            <p:nvPr/>
          </p:nvSpPr>
          <p:spPr>
            <a:xfrm>
              <a:off x="475310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75310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75310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75310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75310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75310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75310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75310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75310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75310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75310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73578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538501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538501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538501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538501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538501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38501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538501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38501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38501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38501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38501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36768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876800" y="3556630"/>
              <a:ext cx="72752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6" name="Straight Connector 115"/>
            <p:cNvCxnSpPr>
              <a:stCxn id="65" idx="0"/>
              <a:endCxn id="104" idx="2"/>
            </p:cNvCxnSpPr>
            <p:nvPr/>
          </p:nvCxnSpPr>
          <p:spPr>
            <a:xfrm flipV="1">
              <a:off x="4914483" y="3830399"/>
              <a:ext cx="326080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/>
            <p:cNvCxnSpPr>
              <a:stCxn id="77" idx="0"/>
              <a:endCxn id="104" idx="2"/>
            </p:cNvCxnSpPr>
            <p:nvPr/>
          </p:nvCxnSpPr>
          <p:spPr>
            <a:xfrm flipH="1" flipV="1">
              <a:off x="5240563" y="3830399"/>
              <a:ext cx="305822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7" name="Rectangle 106"/>
          <p:cNvSpPr/>
          <p:nvPr/>
        </p:nvSpPr>
        <p:spPr>
          <a:xfrm>
            <a:off x="3282290" y="2465776"/>
            <a:ext cx="989308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10" name="Straight Connector 109"/>
          <p:cNvCxnSpPr>
            <a:stCxn id="102" idx="0"/>
            <a:endCxn id="107" idx="2"/>
          </p:cNvCxnSpPr>
          <p:nvPr/>
        </p:nvCxnSpPr>
        <p:spPr>
          <a:xfrm flipV="1">
            <a:off x="2342297" y="2901133"/>
            <a:ext cx="143464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stCxn id="104" idx="0"/>
            <a:endCxn id="107" idx="2"/>
          </p:cNvCxnSpPr>
          <p:nvPr/>
        </p:nvCxnSpPr>
        <p:spPr>
          <a:xfrm flipH="1" flipV="1">
            <a:off x="3776944" y="2901133"/>
            <a:ext cx="1463619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>
            <a:stCxn id="105" idx="0"/>
            <a:endCxn id="107" idx="2"/>
          </p:cNvCxnSpPr>
          <p:nvPr/>
        </p:nvCxnSpPr>
        <p:spPr>
          <a:xfrm flipH="1" flipV="1">
            <a:off x="3776944" y="2901133"/>
            <a:ext cx="2908491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tangle 136"/>
          <p:cNvSpPr/>
          <p:nvPr/>
        </p:nvSpPr>
        <p:spPr>
          <a:xfrm>
            <a:off x="4753107" y="2464184"/>
            <a:ext cx="971981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39" name="Straight Connector 138"/>
          <p:cNvCxnSpPr>
            <a:stCxn id="102" idx="0"/>
            <a:endCxn id="137" idx="2"/>
          </p:cNvCxnSpPr>
          <p:nvPr/>
        </p:nvCxnSpPr>
        <p:spPr>
          <a:xfrm flipV="1">
            <a:off x="2342297" y="2899541"/>
            <a:ext cx="2896801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04" idx="0"/>
            <a:endCxn id="137" idx="2"/>
          </p:cNvCxnSpPr>
          <p:nvPr/>
        </p:nvCxnSpPr>
        <p:spPr>
          <a:xfrm flipH="1" flipV="1">
            <a:off x="5239098" y="2899541"/>
            <a:ext cx="1465" cy="6570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05" idx="0"/>
            <a:endCxn id="137" idx="2"/>
          </p:cNvCxnSpPr>
          <p:nvPr/>
        </p:nvCxnSpPr>
        <p:spPr>
          <a:xfrm flipH="1" flipV="1">
            <a:off x="5239098" y="2899541"/>
            <a:ext cx="1446337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>
            <a:stCxn id="103" idx="0"/>
            <a:endCxn id="107" idx="2"/>
          </p:cNvCxnSpPr>
          <p:nvPr/>
        </p:nvCxnSpPr>
        <p:spPr>
          <a:xfrm flipH="1" flipV="1">
            <a:off x="3776944" y="2901133"/>
            <a:ext cx="15654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103" idx="0"/>
            <a:endCxn id="137" idx="2"/>
          </p:cNvCxnSpPr>
          <p:nvPr/>
        </p:nvCxnSpPr>
        <p:spPr>
          <a:xfrm flipV="1">
            <a:off x="3792598" y="2899541"/>
            <a:ext cx="1446500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TextBox 296"/>
          <p:cNvSpPr txBox="1"/>
          <p:nvPr/>
        </p:nvSpPr>
        <p:spPr>
          <a:xfrm>
            <a:off x="7447389" y="4007881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Rack</a:t>
            </a:r>
            <a:endParaRPr lang="en-US"/>
          </a:p>
        </p:txBody>
      </p:sp>
      <p:sp>
        <p:nvSpPr>
          <p:cNvPr id="298" name="TextBox 297"/>
          <p:cNvSpPr txBox="1"/>
          <p:nvPr/>
        </p:nvSpPr>
        <p:spPr>
          <a:xfrm>
            <a:off x="7447389" y="3489380"/>
            <a:ext cx="1391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Aggregation</a:t>
            </a:r>
            <a:endParaRPr lang="en-US" dirty="0"/>
          </a:p>
        </p:txBody>
      </p:sp>
      <p:sp>
        <p:nvSpPr>
          <p:cNvPr id="299" name="TextBox 298"/>
          <p:cNvSpPr txBox="1"/>
          <p:nvPr/>
        </p:nvSpPr>
        <p:spPr>
          <a:xfrm>
            <a:off x="7447389" y="2514600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226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4" grpId="0" animBg="1"/>
      <p:bldP spid="107" grpId="0" animBg="1"/>
      <p:bldP spid="137" grpId="0" animBg="1"/>
      <p:bldP spid="29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Straight Connector 163"/>
          <p:cNvCxnSpPr/>
          <p:nvPr/>
        </p:nvCxnSpPr>
        <p:spPr bwMode="auto">
          <a:xfrm flipV="1">
            <a:off x="3776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5" name="Straight Connector 164"/>
          <p:cNvCxnSpPr/>
          <p:nvPr/>
        </p:nvCxnSpPr>
        <p:spPr bwMode="auto">
          <a:xfrm flipH="1" flipV="1">
            <a:off x="4648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166" name="Cloud 165"/>
          <p:cNvSpPr/>
          <p:nvPr/>
        </p:nvSpPr>
        <p:spPr bwMode="auto">
          <a:xfrm>
            <a:off x="3138890" y="228600"/>
            <a:ext cx="2753915" cy="2057400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52400"/>
            <a:ext cx="8763000" cy="1143000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Datacenter traffic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1846128" y="49772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1846128" y="490012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1846128" y="482115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/>
          <p:cNvSpPr/>
          <p:nvPr/>
        </p:nvSpPr>
        <p:spPr>
          <a:xfrm>
            <a:off x="1846128" y="474218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1846128" y="466249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1846128" y="4581653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1846128" y="450452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/>
        </p:nvSpPr>
        <p:spPr>
          <a:xfrm>
            <a:off x="1846128" y="4425557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1846128" y="4346587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1846128" y="42669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/>
        </p:nvSpPr>
        <p:spPr>
          <a:xfrm>
            <a:off x="184612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182880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2478030" y="497709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2478030" y="4899969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2478030" y="48210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2478030" y="474203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478030" y="466234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2478030" y="4581501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2478030" y="4504374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2478030" y="442540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2478030" y="434643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/>
          <p:cNvSpPr/>
          <p:nvPr/>
        </p:nvSpPr>
        <p:spPr>
          <a:xfrm>
            <a:off x="2478030" y="42667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247803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246070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3299618" y="49772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3299618" y="490012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3299618" y="482115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3299618" y="4742182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3299618" y="466249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3299618" y="4581653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3299618" y="450452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/>
        </p:nvSpPr>
        <p:spPr>
          <a:xfrm>
            <a:off x="3299618" y="4425557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3299618" y="4346587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3299618" y="42669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329961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328229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>
            <a:off x="3931520" y="497709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3931520" y="4899969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931520" y="48210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3931520" y="474203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>
            <a:off x="3931520" y="466234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3931520" y="458150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3931520" y="4504374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3931520" y="442540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3931520" y="4346435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3931520" y="42667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393152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391419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753108" y="4977248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>
            <a:off x="4753108" y="490012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753108" y="4821152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4753108" y="474218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>
            <a:off x="4753108" y="466249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4753108" y="458165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753108" y="450452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4753108" y="4425557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4753108" y="4346587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4753108" y="42669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/>
        </p:nvSpPr>
        <p:spPr>
          <a:xfrm>
            <a:off x="475310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473578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5385010" y="497709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5385010" y="4899969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5385010" y="482100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5385010" y="474203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5385010" y="466234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5385010" y="4581501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5385010" y="4504374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5385010" y="442540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5385010" y="434643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5385010" y="42667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538501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536768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6188615" y="49772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6188615" y="490012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6188615" y="482115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6188615" y="4742182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6188615" y="4662495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6188615" y="458165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6188615" y="450452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6188615" y="4425557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6188615" y="4346587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6188615" y="4266900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6188615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171287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6820517" y="4977096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820517" y="4899969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6820517" y="4821000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6820517" y="4742030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6820517" y="4662343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820517" y="4581501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820517" y="4504374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6820517" y="4425405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6820517" y="4346435"/>
            <a:ext cx="320582" cy="52646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6820517" y="4266748"/>
            <a:ext cx="320582" cy="5264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6820517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6803189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/>
          <p:cNvSpPr txBox="1"/>
          <p:nvPr/>
        </p:nvSpPr>
        <p:spPr>
          <a:xfrm>
            <a:off x="7447389" y="4007881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Rack</a:t>
            </a:r>
            <a:endParaRPr lang="en-US"/>
          </a:p>
        </p:txBody>
      </p:sp>
      <p:sp>
        <p:nvSpPr>
          <p:cNvPr id="162" name="TextBox 161"/>
          <p:cNvSpPr txBox="1"/>
          <p:nvPr/>
        </p:nvSpPr>
        <p:spPr>
          <a:xfrm>
            <a:off x="7447389" y="3489380"/>
            <a:ext cx="1391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Aggregation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7447389" y="2514600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Core</a:t>
            </a:r>
            <a:endParaRPr lang="en-US" dirty="0"/>
          </a:p>
        </p:txBody>
      </p:sp>
      <p:sp>
        <p:nvSpPr>
          <p:cNvPr id="2" name="Up-Down Arrow 1"/>
          <p:cNvSpPr/>
          <p:nvPr/>
        </p:nvSpPr>
        <p:spPr bwMode="auto">
          <a:xfrm>
            <a:off x="762000" y="2286000"/>
            <a:ext cx="484632" cy="2130552"/>
          </a:xfrm>
          <a:prstGeom prst="upDownArrow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rot="16200000">
            <a:off x="-476143" y="3149505"/>
            <a:ext cx="20553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North-South Traffic</a:t>
            </a:r>
            <a:endParaRPr lang="en-US"/>
          </a:p>
        </p:txBody>
      </p:sp>
      <p:sp>
        <p:nvSpPr>
          <p:cNvPr id="160" name="Up-Down Arrow 159"/>
          <p:cNvSpPr/>
          <p:nvPr/>
        </p:nvSpPr>
        <p:spPr bwMode="auto">
          <a:xfrm rot="5400000">
            <a:off x="4273531" y="4733691"/>
            <a:ext cx="484632" cy="2130552"/>
          </a:xfrm>
          <a:prstGeom prst="upDownArrow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>
            <a:off x="3581400" y="5249823"/>
            <a:ext cx="1848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East-West Traffic</a:t>
            </a:r>
            <a:endParaRPr lang="en-US" dirty="0"/>
          </a:p>
        </p:txBody>
      </p:sp>
      <p:sp>
        <p:nvSpPr>
          <p:cNvPr id="167" name="Rectangle 166"/>
          <p:cNvSpPr/>
          <p:nvPr/>
        </p:nvSpPr>
        <p:spPr>
          <a:xfrm>
            <a:off x="1981200" y="3555980"/>
            <a:ext cx="722194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8" name="Straight Connector 167"/>
          <p:cNvCxnSpPr/>
          <p:nvPr/>
        </p:nvCxnSpPr>
        <p:spPr>
          <a:xfrm flipH="1" flipV="1">
            <a:off x="2342297" y="3829749"/>
            <a:ext cx="297108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/>
          <p:cNvCxnSpPr>
            <a:stCxn id="182" idx="0"/>
          </p:cNvCxnSpPr>
          <p:nvPr/>
        </p:nvCxnSpPr>
        <p:spPr>
          <a:xfrm flipV="1">
            <a:off x="2007503" y="3829749"/>
            <a:ext cx="334794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" name="Rectangle 169"/>
          <p:cNvSpPr/>
          <p:nvPr/>
        </p:nvSpPr>
        <p:spPr>
          <a:xfrm>
            <a:off x="3429000" y="3554165"/>
            <a:ext cx="727196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71" name="Straight Connector 170"/>
          <p:cNvCxnSpPr/>
          <p:nvPr/>
        </p:nvCxnSpPr>
        <p:spPr>
          <a:xfrm flipV="1">
            <a:off x="3460993" y="3827934"/>
            <a:ext cx="331605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/>
          <p:nvPr/>
        </p:nvCxnSpPr>
        <p:spPr>
          <a:xfrm flipH="1" flipV="1">
            <a:off x="3792598" y="3827934"/>
            <a:ext cx="300297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Rectangle 172"/>
          <p:cNvSpPr/>
          <p:nvPr/>
        </p:nvSpPr>
        <p:spPr>
          <a:xfrm>
            <a:off x="6324600" y="3555980"/>
            <a:ext cx="721669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74" name="Straight Connector 173"/>
          <p:cNvCxnSpPr/>
          <p:nvPr/>
        </p:nvCxnSpPr>
        <p:spPr>
          <a:xfrm flipV="1">
            <a:off x="6349990" y="3829749"/>
            <a:ext cx="335445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H="1" flipV="1">
            <a:off x="6685435" y="3829749"/>
            <a:ext cx="296457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" name="Rectangle 175"/>
          <p:cNvSpPr/>
          <p:nvPr/>
        </p:nvSpPr>
        <p:spPr>
          <a:xfrm>
            <a:off x="4876800" y="3556630"/>
            <a:ext cx="727526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77" name="Straight Connector 176"/>
          <p:cNvCxnSpPr/>
          <p:nvPr/>
        </p:nvCxnSpPr>
        <p:spPr>
          <a:xfrm flipV="1">
            <a:off x="4914483" y="3830399"/>
            <a:ext cx="326080" cy="31430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 flipH="1" flipV="1">
            <a:off x="5240563" y="3830399"/>
            <a:ext cx="305822" cy="31415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Rectangle 178"/>
          <p:cNvSpPr/>
          <p:nvPr/>
        </p:nvSpPr>
        <p:spPr>
          <a:xfrm>
            <a:off x="3282290" y="2465776"/>
            <a:ext cx="989308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 flipV="1">
            <a:off x="2342297" y="2901133"/>
            <a:ext cx="143464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 flipH="1" flipV="1">
            <a:off x="3776944" y="2901133"/>
            <a:ext cx="1463619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181"/>
          <p:cNvCxnSpPr/>
          <p:nvPr/>
        </p:nvCxnSpPr>
        <p:spPr>
          <a:xfrm flipH="1" flipV="1">
            <a:off x="3776944" y="2901133"/>
            <a:ext cx="2908491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3" name="Rectangle 182"/>
          <p:cNvSpPr/>
          <p:nvPr/>
        </p:nvSpPr>
        <p:spPr>
          <a:xfrm>
            <a:off x="4753107" y="2464184"/>
            <a:ext cx="971981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84" name="Straight Connector 183"/>
          <p:cNvCxnSpPr/>
          <p:nvPr/>
        </p:nvCxnSpPr>
        <p:spPr>
          <a:xfrm flipV="1">
            <a:off x="2342297" y="2899541"/>
            <a:ext cx="2896801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Straight Connector 184"/>
          <p:cNvCxnSpPr/>
          <p:nvPr/>
        </p:nvCxnSpPr>
        <p:spPr>
          <a:xfrm flipH="1" flipV="1">
            <a:off x="5239098" y="2899541"/>
            <a:ext cx="1465" cy="6570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Connector 185"/>
          <p:cNvCxnSpPr/>
          <p:nvPr/>
        </p:nvCxnSpPr>
        <p:spPr>
          <a:xfrm flipH="1" flipV="1">
            <a:off x="5239098" y="2899541"/>
            <a:ext cx="1446337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/>
          <p:nvPr/>
        </p:nvCxnSpPr>
        <p:spPr>
          <a:xfrm flipH="1" flipV="1">
            <a:off x="3776944" y="2901133"/>
            <a:ext cx="15654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8" name="Straight Connector 187"/>
          <p:cNvCxnSpPr/>
          <p:nvPr/>
        </p:nvCxnSpPr>
        <p:spPr>
          <a:xfrm flipV="1">
            <a:off x="3792598" y="2899541"/>
            <a:ext cx="1446500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8471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160" grpId="0" animBg="1"/>
      <p:bldP spid="16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East-West traffic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Traffic </a:t>
            </a:r>
            <a:r>
              <a:rPr lang="en-US" dirty="0">
                <a:solidFill>
                  <a:srgbClr val="0000FF"/>
                </a:solidFill>
              </a:rPr>
              <a:t>between servers</a:t>
            </a:r>
            <a:r>
              <a:rPr lang="en-US" dirty="0"/>
              <a:t> in the datacenter</a:t>
            </a:r>
          </a:p>
          <a:p>
            <a:r>
              <a:rPr lang="en-US" dirty="0"/>
              <a:t>Communication within “big data” computations </a:t>
            </a:r>
          </a:p>
          <a:p>
            <a:r>
              <a:rPr lang="en-US" dirty="0"/>
              <a:t>Traffic may shift on small timescales (&lt; minutes)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60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</a:t>
            </a:r>
            <a:r>
              <a:rPr lang="en-US" dirty="0" smtClean="0"/>
              <a:t>traffic characteristics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key characteristics</a:t>
            </a:r>
          </a:p>
          <a:p>
            <a:pPr lvl="1"/>
            <a:r>
              <a:rPr lang="en-US" dirty="0" smtClean="0"/>
              <a:t>Most flows are small</a:t>
            </a:r>
          </a:p>
          <a:p>
            <a:pPr lvl="1"/>
            <a:r>
              <a:rPr lang="en-US" dirty="0" smtClean="0"/>
              <a:t>Most bytes come from large flows</a:t>
            </a:r>
          </a:p>
          <a:p>
            <a:endParaRPr lang="en-US" dirty="0" smtClean="0"/>
          </a:p>
          <a:p>
            <a:r>
              <a:rPr lang="en-US" dirty="0" smtClean="0"/>
              <a:t>Applications want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High bandwidth</a:t>
            </a:r>
            <a:r>
              <a:rPr lang="en-US" dirty="0" smtClean="0"/>
              <a:t> (large flows)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Low latency</a:t>
            </a:r>
            <a:r>
              <a:rPr lang="en-US" dirty="0" smtClean="0"/>
              <a:t> (small flows)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55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bandwidth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Ideal: Each server can talk to any other server at its full access link </a:t>
            </a:r>
            <a:r>
              <a:rPr lang="en-US" dirty="0" smtClean="0"/>
              <a:t>rate</a:t>
            </a:r>
            <a:endParaRPr lang="en-US" dirty="0"/>
          </a:p>
          <a:p>
            <a:r>
              <a:rPr lang="en-US" dirty="0"/>
              <a:t>Conceptually: </a:t>
            </a:r>
            <a:r>
              <a:rPr lang="en-US" dirty="0" smtClean="0"/>
              <a:t>Datacenter </a:t>
            </a:r>
            <a:r>
              <a:rPr lang="en-US" dirty="0"/>
              <a:t>network as one giant switch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36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 as one giant switch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19</a:t>
            </a:fld>
            <a:endParaRPr lang="en-US"/>
          </a:p>
        </p:txBody>
      </p:sp>
      <p:grpSp>
        <p:nvGrpSpPr>
          <p:cNvPr id="130" name="Group 129"/>
          <p:cNvGrpSpPr>
            <a:grpSpLocks noChangeAspect="1"/>
          </p:cNvGrpSpPr>
          <p:nvPr/>
        </p:nvGrpSpPr>
        <p:grpSpPr>
          <a:xfrm>
            <a:off x="1676400" y="3048000"/>
            <a:ext cx="4114800" cy="2002623"/>
            <a:chOff x="1828800" y="2464184"/>
            <a:chExt cx="5331795" cy="2594920"/>
          </a:xfrm>
        </p:grpSpPr>
        <p:sp>
          <p:nvSpPr>
            <p:cNvPr id="8" name="Rectangle 7"/>
            <p:cNvSpPr/>
            <p:nvPr/>
          </p:nvSpPr>
          <p:spPr>
            <a:xfrm>
              <a:off x="184612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4612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4612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4612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4612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4612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4612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4612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84612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4612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4612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2880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47803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47803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7803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47803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47803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7803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7803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7803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47803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47803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7803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46070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81200" y="3555980"/>
              <a:ext cx="722194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3" name="Straight Connector 32"/>
            <p:cNvCxnSpPr>
              <a:endCxn id="108" idx="2"/>
            </p:cNvCxnSpPr>
            <p:nvPr/>
          </p:nvCxnSpPr>
          <p:spPr>
            <a:xfrm flipH="1" flipV="1">
              <a:off x="2342297" y="3829749"/>
              <a:ext cx="297108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23" idx="0"/>
              <a:endCxn id="108" idx="2"/>
            </p:cNvCxnSpPr>
            <p:nvPr/>
          </p:nvCxnSpPr>
          <p:spPr>
            <a:xfrm flipV="1">
              <a:off x="2007503" y="3829749"/>
              <a:ext cx="334794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329961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961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9961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9961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29961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29961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9961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29961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29961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29961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29961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8229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3152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3152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93152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3152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93152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93152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3152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93152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93152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93152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93152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91419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429000" y="3554165"/>
              <a:ext cx="72719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>
              <a:stCxn id="47" idx="0"/>
              <a:endCxn id="109" idx="2"/>
            </p:cNvCxnSpPr>
            <p:nvPr/>
          </p:nvCxnSpPr>
          <p:spPr>
            <a:xfrm flipV="1">
              <a:off x="3460993" y="3827934"/>
              <a:ext cx="331605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59" idx="0"/>
              <a:endCxn id="109" idx="2"/>
            </p:cNvCxnSpPr>
            <p:nvPr/>
          </p:nvCxnSpPr>
          <p:spPr>
            <a:xfrm flipH="1" flipV="1">
              <a:off x="3792598" y="3827934"/>
              <a:ext cx="300297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6188615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188615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188615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188615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8615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8615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188615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6188615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188615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88615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8615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71287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820517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6820517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820517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820517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20517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820517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820517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820517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820517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820517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820517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03189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324600" y="3555980"/>
              <a:ext cx="721669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89" name="Straight Connector 88"/>
            <p:cNvCxnSpPr>
              <a:stCxn id="95" idx="0"/>
              <a:endCxn id="111" idx="2"/>
            </p:cNvCxnSpPr>
            <p:nvPr/>
          </p:nvCxnSpPr>
          <p:spPr>
            <a:xfrm flipV="1">
              <a:off x="6349990" y="3829749"/>
              <a:ext cx="335445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>
              <a:stCxn id="107" idx="0"/>
              <a:endCxn id="111" idx="2"/>
            </p:cNvCxnSpPr>
            <p:nvPr/>
          </p:nvCxnSpPr>
          <p:spPr>
            <a:xfrm flipH="1" flipV="1">
              <a:off x="6685435" y="3829749"/>
              <a:ext cx="296457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91"/>
            <p:cNvSpPr/>
            <p:nvPr/>
          </p:nvSpPr>
          <p:spPr>
            <a:xfrm>
              <a:off x="475310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75310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475310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475310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475310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475310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475310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75310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475310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75310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75310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73578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538501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38501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38501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38501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38501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38501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38501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538501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38501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38501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538501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536768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4876800" y="3556630"/>
              <a:ext cx="72752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7" name="Straight Connector 116"/>
            <p:cNvCxnSpPr>
              <a:stCxn id="71" idx="0"/>
              <a:endCxn id="110" idx="2"/>
            </p:cNvCxnSpPr>
            <p:nvPr/>
          </p:nvCxnSpPr>
          <p:spPr>
            <a:xfrm flipV="1">
              <a:off x="4914483" y="3830399"/>
              <a:ext cx="326080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83" idx="0"/>
              <a:endCxn id="110" idx="2"/>
            </p:cNvCxnSpPr>
            <p:nvPr/>
          </p:nvCxnSpPr>
          <p:spPr>
            <a:xfrm flipH="1" flipV="1">
              <a:off x="5240563" y="3830399"/>
              <a:ext cx="305822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118"/>
            <p:cNvSpPr/>
            <p:nvPr/>
          </p:nvSpPr>
          <p:spPr>
            <a:xfrm>
              <a:off x="3282290" y="2465776"/>
              <a:ext cx="989308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0" name="Straight Connector 119"/>
            <p:cNvCxnSpPr>
              <a:stCxn id="108" idx="0"/>
              <a:endCxn id="113" idx="2"/>
            </p:cNvCxnSpPr>
            <p:nvPr/>
          </p:nvCxnSpPr>
          <p:spPr>
            <a:xfrm flipV="1">
              <a:off x="2342297" y="2901133"/>
              <a:ext cx="143464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0" idx="0"/>
              <a:endCxn id="113" idx="2"/>
            </p:cNvCxnSpPr>
            <p:nvPr/>
          </p:nvCxnSpPr>
          <p:spPr>
            <a:xfrm flipH="1" flipV="1">
              <a:off x="3776944" y="2901133"/>
              <a:ext cx="1463619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1" idx="0"/>
              <a:endCxn id="113" idx="2"/>
            </p:cNvCxnSpPr>
            <p:nvPr/>
          </p:nvCxnSpPr>
          <p:spPr>
            <a:xfrm flipH="1" flipV="1">
              <a:off x="3776944" y="2901133"/>
              <a:ext cx="2908491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Rectangle 122"/>
            <p:cNvSpPr/>
            <p:nvPr/>
          </p:nvSpPr>
          <p:spPr>
            <a:xfrm>
              <a:off x="4753107" y="2464184"/>
              <a:ext cx="971981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4" name="Straight Connector 123"/>
            <p:cNvCxnSpPr>
              <a:stCxn id="108" idx="0"/>
            </p:cNvCxnSpPr>
            <p:nvPr/>
          </p:nvCxnSpPr>
          <p:spPr>
            <a:xfrm flipV="1">
              <a:off x="2342297" y="2899541"/>
              <a:ext cx="2896801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10" idx="0"/>
            </p:cNvCxnSpPr>
            <p:nvPr/>
          </p:nvCxnSpPr>
          <p:spPr>
            <a:xfrm flipH="1" flipV="1">
              <a:off x="5239098" y="2899541"/>
              <a:ext cx="1465" cy="65708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111" idx="0"/>
            </p:cNvCxnSpPr>
            <p:nvPr/>
          </p:nvCxnSpPr>
          <p:spPr>
            <a:xfrm flipH="1" flipV="1">
              <a:off x="5239098" y="2899541"/>
              <a:ext cx="1446337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09" idx="0"/>
              <a:endCxn id="113" idx="2"/>
            </p:cNvCxnSpPr>
            <p:nvPr/>
          </p:nvCxnSpPr>
          <p:spPr>
            <a:xfrm flipH="1" flipV="1">
              <a:off x="3776944" y="2901133"/>
              <a:ext cx="15654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09" idx="0"/>
            </p:cNvCxnSpPr>
            <p:nvPr/>
          </p:nvCxnSpPr>
          <p:spPr>
            <a:xfrm flipV="1">
              <a:off x="3792598" y="2899541"/>
              <a:ext cx="1446500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36200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Datacenter applications</a:t>
            </a:r>
          </a:p>
          <a:p>
            <a:r>
              <a:rPr lang="en-US" dirty="0" smtClean="0"/>
              <a:t>Datacenter topologies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4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 as one giant switch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20</a:t>
            </a:fld>
            <a:endParaRPr lang="en-US"/>
          </a:p>
        </p:txBody>
      </p:sp>
      <p:grpSp>
        <p:nvGrpSpPr>
          <p:cNvPr id="130" name="Group 129"/>
          <p:cNvGrpSpPr>
            <a:grpSpLocks noChangeAspect="1"/>
          </p:cNvGrpSpPr>
          <p:nvPr/>
        </p:nvGrpSpPr>
        <p:grpSpPr>
          <a:xfrm>
            <a:off x="1676400" y="3048000"/>
            <a:ext cx="4114800" cy="2002623"/>
            <a:chOff x="1828800" y="2464184"/>
            <a:chExt cx="5331795" cy="2594920"/>
          </a:xfrm>
        </p:grpSpPr>
        <p:sp>
          <p:nvSpPr>
            <p:cNvPr id="8" name="Rectangle 7"/>
            <p:cNvSpPr/>
            <p:nvPr/>
          </p:nvSpPr>
          <p:spPr>
            <a:xfrm>
              <a:off x="184612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4612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4612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4612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4612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4612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4612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4612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84612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4612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4612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2880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47803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47803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7803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47803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47803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7803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7803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7803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47803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47803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7803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46070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81200" y="3555980"/>
              <a:ext cx="722194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3" name="Straight Connector 32"/>
            <p:cNvCxnSpPr>
              <a:endCxn id="108" idx="2"/>
            </p:cNvCxnSpPr>
            <p:nvPr/>
          </p:nvCxnSpPr>
          <p:spPr>
            <a:xfrm flipH="1" flipV="1">
              <a:off x="2342297" y="3829749"/>
              <a:ext cx="297108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23" idx="0"/>
              <a:endCxn id="108" idx="2"/>
            </p:cNvCxnSpPr>
            <p:nvPr/>
          </p:nvCxnSpPr>
          <p:spPr>
            <a:xfrm flipV="1">
              <a:off x="2007503" y="3829749"/>
              <a:ext cx="334794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329961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961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9961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9961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29961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29961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9961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29961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29961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29961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29961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8229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3152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3152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93152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3152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93152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93152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3152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93152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93152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93152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93152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91419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429000" y="3554165"/>
              <a:ext cx="72719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>
              <a:stCxn id="47" idx="0"/>
              <a:endCxn id="109" idx="2"/>
            </p:cNvCxnSpPr>
            <p:nvPr/>
          </p:nvCxnSpPr>
          <p:spPr>
            <a:xfrm flipV="1">
              <a:off x="3460993" y="3827934"/>
              <a:ext cx="331605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59" idx="0"/>
              <a:endCxn id="109" idx="2"/>
            </p:cNvCxnSpPr>
            <p:nvPr/>
          </p:nvCxnSpPr>
          <p:spPr>
            <a:xfrm flipH="1" flipV="1">
              <a:off x="3792598" y="3827934"/>
              <a:ext cx="300297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6188615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188615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188615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188615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8615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8615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188615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6188615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188615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88615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8615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71287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820517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6820517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820517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820517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20517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820517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820517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820517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820517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820517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820517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03189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324600" y="3555980"/>
              <a:ext cx="721669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89" name="Straight Connector 88"/>
            <p:cNvCxnSpPr>
              <a:stCxn id="95" idx="0"/>
              <a:endCxn id="111" idx="2"/>
            </p:cNvCxnSpPr>
            <p:nvPr/>
          </p:nvCxnSpPr>
          <p:spPr>
            <a:xfrm flipV="1">
              <a:off x="6349990" y="3829749"/>
              <a:ext cx="335445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>
              <a:stCxn id="107" idx="0"/>
              <a:endCxn id="111" idx="2"/>
            </p:cNvCxnSpPr>
            <p:nvPr/>
          </p:nvCxnSpPr>
          <p:spPr>
            <a:xfrm flipH="1" flipV="1">
              <a:off x="6685435" y="3829749"/>
              <a:ext cx="296457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91"/>
            <p:cNvSpPr/>
            <p:nvPr/>
          </p:nvSpPr>
          <p:spPr>
            <a:xfrm>
              <a:off x="475310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75310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475310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475310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475310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475310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475310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75310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475310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75310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75310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73578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538501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38501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38501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38501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38501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38501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38501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538501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38501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38501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538501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536768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4876800" y="3556630"/>
              <a:ext cx="72752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7" name="Straight Connector 116"/>
            <p:cNvCxnSpPr>
              <a:stCxn id="71" idx="0"/>
              <a:endCxn id="110" idx="2"/>
            </p:cNvCxnSpPr>
            <p:nvPr/>
          </p:nvCxnSpPr>
          <p:spPr>
            <a:xfrm flipV="1">
              <a:off x="4914483" y="3830399"/>
              <a:ext cx="326080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83" idx="0"/>
              <a:endCxn id="110" idx="2"/>
            </p:cNvCxnSpPr>
            <p:nvPr/>
          </p:nvCxnSpPr>
          <p:spPr>
            <a:xfrm flipH="1" flipV="1">
              <a:off x="5240563" y="3830399"/>
              <a:ext cx="305822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118"/>
            <p:cNvSpPr/>
            <p:nvPr/>
          </p:nvSpPr>
          <p:spPr>
            <a:xfrm>
              <a:off x="3282290" y="2465776"/>
              <a:ext cx="989308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0" name="Straight Connector 119"/>
            <p:cNvCxnSpPr>
              <a:stCxn id="108" idx="0"/>
              <a:endCxn id="113" idx="2"/>
            </p:cNvCxnSpPr>
            <p:nvPr/>
          </p:nvCxnSpPr>
          <p:spPr>
            <a:xfrm flipV="1">
              <a:off x="2342297" y="2901133"/>
              <a:ext cx="143464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0" idx="0"/>
              <a:endCxn id="113" idx="2"/>
            </p:cNvCxnSpPr>
            <p:nvPr/>
          </p:nvCxnSpPr>
          <p:spPr>
            <a:xfrm flipH="1" flipV="1">
              <a:off x="3776944" y="2901133"/>
              <a:ext cx="1463619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1" idx="0"/>
              <a:endCxn id="113" idx="2"/>
            </p:cNvCxnSpPr>
            <p:nvPr/>
          </p:nvCxnSpPr>
          <p:spPr>
            <a:xfrm flipH="1" flipV="1">
              <a:off x="3776944" y="2901133"/>
              <a:ext cx="2908491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Rectangle 122"/>
            <p:cNvSpPr/>
            <p:nvPr/>
          </p:nvSpPr>
          <p:spPr>
            <a:xfrm>
              <a:off x="4753107" y="2464184"/>
              <a:ext cx="971981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4" name="Straight Connector 123"/>
            <p:cNvCxnSpPr>
              <a:stCxn id="108" idx="0"/>
            </p:cNvCxnSpPr>
            <p:nvPr/>
          </p:nvCxnSpPr>
          <p:spPr>
            <a:xfrm flipV="1">
              <a:off x="2342297" y="2899541"/>
              <a:ext cx="2896801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10" idx="0"/>
            </p:cNvCxnSpPr>
            <p:nvPr/>
          </p:nvCxnSpPr>
          <p:spPr>
            <a:xfrm flipH="1" flipV="1">
              <a:off x="5239098" y="2899541"/>
              <a:ext cx="1465" cy="65708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111" idx="0"/>
            </p:cNvCxnSpPr>
            <p:nvPr/>
          </p:nvCxnSpPr>
          <p:spPr>
            <a:xfrm flipH="1" flipV="1">
              <a:off x="5239098" y="2899541"/>
              <a:ext cx="1446337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09" idx="0"/>
              <a:endCxn id="113" idx="2"/>
            </p:cNvCxnSpPr>
            <p:nvPr/>
          </p:nvCxnSpPr>
          <p:spPr>
            <a:xfrm flipH="1" flipV="1">
              <a:off x="3776944" y="2901133"/>
              <a:ext cx="15654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09" idx="0"/>
            </p:cNvCxnSpPr>
            <p:nvPr/>
          </p:nvCxnSpPr>
          <p:spPr>
            <a:xfrm flipV="1">
              <a:off x="3792598" y="2899541"/>
              <a:ext cx="1446500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0763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 as one giant switch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21</a:t>
            </a:fld>
            <a:endParaRPr lang="en-US"/>
          </a:p>
        </p:txBody>
      </p:sp>
      <p:grpSp>
        <p:nvGrpSpPr>
          <p:cNvPr id="130" name="Group 129"/>
          <p:cNvGrpSpPr>
            <a:grpSpLocks noChangeAspect="1"/>
          </p:cNvGrpSpPr>
          <p:nvPr/>
        </p:nvGrpSpPr>
        <p:grpSpPr>
          <a:xfrm rot="5400000">
            <a:off x="1665688" y="3048000"/>
            <a:ext cx="4114800" cy="2002623"/>
            <a:chOff x="1828800" y="2464184"/>
            <a:chExt cx="5331795" cy="2594920"/>
          </a:xfrm>
        </p:grpSpPr>
        <p:sp>
          <p:nvSpPr>
            <p:cNvPr id="8" name="Rectangle 7"/>
            <p:cNvSpPr/>
            <p:nvPr/>
          </p:nvSpPr>
          <p:spPr>
            <a:xfrm>
              <a:off x="184612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84612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4612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84612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84612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84612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4612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84612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184612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84612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184612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182880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47803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47803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247803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47803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47803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47803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7803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47803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47803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47803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47803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46070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981200" y="3555980"/>
              <a:ext cx="722194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3" name="Straight Connector 32"/>
            <p:cNvCxnSpPr>
              <a:endCxn id="108" idx="2"/>
            </p:cNvCxnSpPr>
            <p:nvPr/>
          </p:nvCxnSpPr>
          <p:spPr>
            <a:xfrm flipH="1" flipV="1">
              <a:off x="2342297" y="3829749"/>
              <a:ext cx="297108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23" idx="0"/>
              <a:endCxn id="108" idx="2"/>
            </p:cNvCxnSpPr>
            <p:nvPr/>
          </p:nvCxnSpPr>
          <p:spPr>
            <a:xfrm flipV="1">
              <a:off x="2007503" y="3829749"/>
              <a:ext cx="334794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/>
            <p:cNvSpPr/>
            <p:nvPr/>
          </p:nvSpPr>
          <p:spPr>
            <a:xfrm>
              <a:off x="329961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9961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29961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9961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29961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29961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29961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29961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29961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29961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29961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28229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3152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3152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393152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93152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393152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93152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93152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93152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93152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93152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93152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391419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/>
            <p:cNvSpPr/>
            <p:nvPr/>
          </p:nvSpPr>
          <p:spPr>
            <a:xfrm>
              <a:off x="3429000" y="3554165"/>
              <a:ext cx="72719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61" name="Straight Connector 60"/>
            <p:cNvCxnSpPr>
              <a:stCxn id="47" idx="0"/>
              <a:endCxn id="109" idx="2"/>
            </p:cNvCxnSpPr>
            <p:nvPr/>
          </p:nvCxnSpPr>
          <p:spPr>
            <a:xfrm flipV="1">
              <a:off x="3460993" y="3827934"/>
              <a:ext cx="331605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>
              <a:stCxn id="59" idx="0"/>
              <a:endCxn id="109" idx="2"/>
            </p:cNvCxnSpPr>
            <p:nvPr/>
          </p:nvCxnSpPr>
          <p:spPr>
            <a:xfrm flipH="1" flipV="1">
              <a:off x="3792598" y="3827934"/>
              <a:ext cx="300297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/>
            <p:cNvSpPr/>
            <p:nvPr/>
          </p:nvSpPr>
          <p:spPr>
            <a:xfrm>
              <a:off x="6188615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188615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188615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6188615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/>
            <p:cNvSpPr/>
            <p:nvPr/>
          </p:nvSpPr>
          <p:spPr>
            <a:xfrm>
              <a:off x="6188615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Rectangle 68"/>
            <p:cNvSpPr/>
            <p:nvPr/>
          </p:nvSpPr>
          <p:spPr>
            <a:xfrm>
              <a:off x="6188615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188615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6188615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188615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88615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88615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71287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820517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6820517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6820517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820517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820517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820517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Rectangle 81"/>
            <p:cNvSpPr/>
            <p:nvPr/>
          </p:nvSpPr>
          <p:spPr>
            <a:xfrm>
              <a:off x="6820517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6820517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820517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820517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820517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803189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Rectangle 87"/>
            <p:cNvSpPr/>
            <p:nvPr/>
          </p:nvSpPr>
          <p:spPr>
            <a:xfrm>
              <a:off x="6324600" y="3555980"/>
              <a:ext cx="721669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89" name="Straight Connector 88"/>
            <p:cNvCxnSpPr>
              <a:stCxn id="95" idx="0"/>
              <a:endCxn id="111" idx="2"/>
            </p:cNvCxnSpPr>
            <p:nvPr/>
          </p:nvCxnSpPr>
          <p:spPr>
            <a:xfrm flipV="1">
              <a:off x="6349990" y="3829749"/>
              <a:ext cx="335445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/>
            <p:cNvCxnSpPr>
              <a:stCxn id="107" idx="0"/>
              <a:endCxn id="111" idx="2"/>
            </p:cNvCxnSpPr>
            <p:nvPr/>
          </p:nvCxnSpPr>
          <p:spPr>
            <a:xfrm flipH="1" flipV="1">
              <a:off x="6685435" y="3829749"/>
              <a:ext cx="296457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ctangle 91"/>
            <p:cNvSpPr/>
            <p:nvPr/>
          </p:nvSpPr>
          <p:spPr>
            <a:xfrm>
              <a:off x="475310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/>
            <p:cNvSpPr/>
            <p:nvPr/>
          </p:nvSpPr>
          <p:spPr>
            <a:xfrm>
              <a:off x="475310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Rectangle 93"/>
            <p:cNvSpPr/>
            <p:nvPr/>
          </p:nvSpPr>
          <p:spPr>
            <a:xfrm>
              <a:off x="475310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Rectangle 94"/>
            <p:cNvSpPr/>
            <p:nvPr/>
          </p:nvSpPr>
          <p:spPr>
            <a:xfrm>
              <a:off x="475310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Rectangle 95"/>
            <p:cNvSpPr/>
            <p:nvPr/>
          </p:nvSpPr>
          <p:spPr>
            <a:xfrm>
              <a:off x="475310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Rectangle 96"/>
            <p:cNvSpPr/>
            <p:nvPr/>
          </p:nvSpPr>
          <p:spPr>
            <a:xfrm>
              <a:off x="475310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475310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75310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475310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75310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75310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73578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538501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538501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538501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538501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538501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538501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538501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538501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38501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38501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538501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536768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4876800" y="3556630"/>
              <a:ext cx="72752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7" name="Straight Connector 116"/>
            <p:cNvCxnSpPr>
              <a:stCxn id="71" idx="0"/>
              <a:endCxn id="110" idx="2"/>
            </p:cNvCxnSpPr>
            <p:nvPr/>
          </p:nvCxnSpPr>
          <p:spPr>
            <a:xfrm flipV="1">
              <a:off x="4914483" y="3830399"/>
              <a:ext cx="326080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83" idx="0"/>
              <a:endCxn id="110" idx="2"/>
            </p:cNvCxnSpPr>
            <p:nvPr/>
          </p:nvCxnSpPr>
          <p:spPr>
            <a:xfrm flipH="1" flipV="1">
              <a:off x="5240563" y="3830399"/>
              <a:ext cx="305822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9" name="Rectangle 118"/>
            <p:cNvSpPr/>
            <p:nvPr/>
          </p:nvSpPr>
          <p:spPr>
            <a:xfrm>
              <a:off x="3282290" y="2465776"/>
              <a:ext cx="989308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0" name="Straight Connector 119"/>
            <p:cNvCxnSpPr>
              <a:stCxn id="108" idx="0"/>
              <a:endCxn id="113" idx="2"/>
            </p:cNvCxnSpPr>
            <p:nvPr/>
          </p:nvCxnSpPr>
          <p:spPr>
            <a:xfrm flipV="1">
              <a:off x="2342297" y="2901133"/>
              <a:ext cx="143464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110" idx="0"/>
              <a:endCxn id="113" idx="2"/>
            </p:cNvCxnSpPr>
            <p:nvPr/>
          </p:nvCxnSpPr>
          <p:spPr>
            <a:xfrm flipH="1" flipV="1">
              <a:off x="3776944" y="2901133"/>
              <a:ext cx="1463619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11" idx="0"/>
              <a:endCxn id="113" idx="2"/>
            </p:cNvCxnSpPr>
            <p:nvPr/>
          </p:nvCxnSpPr>
          <p:spPr>
            <a:xfrm flipH="1" flipV="1">
              <a:off x="3776944" y="2901133"/>
              <a:ext cx="2908491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Rectangle 122"/>
            <p:cNvSpPr/>
            <p:nvPr/>
          </p:nvSpPr>
          <p:spPr>
            <a:xfrm>
              <a:off x="4753107" y="2464184"/>
              <a:ext cx="971981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4" name="Straight Connector 123"/>
            <p:cNvCxnSpPr>
              <a:stCxn id="108" idx="0"/>
            </p:cNvCxnSpPr>
            <p:nvPr/>
          </p:nvCxnSpPr>
          <p:spPr>
            <a:xfrm flipV="1">
              <a:off x="2342297" y="2899541"/>
              <a:ext cx="2896801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10" idx="0"/>
            </p:cNvCxnSpPr>
            <p:nvPr/>
          </p:nvCxnSpPr>
          <p:spPr>
            <a:xfrm flipH="1" flipV="1">
              <a:off x="5239098" y="2899541"/>
              <a:ext cx="1465" cy="65708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>
              <a:stCxn id="111" idx="0"/>
            </p:cNvCxnSpPr>
            <p:nvPr/>
          </p:nvCxnSpPr>
          <p:spPr>
            <a:xfrm flipH="1" flipV="1">
              <a:off x="5239098" y="2899541"/>
              <a:ext cx="1446337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>
              <a:stCxn id="109" idx="0"/>
              <a:endCxn id="113" idx="2"/>
            </p:cNvCxnSpPr>
            <p:nvPr/>
          </p:nvCxnSpPr>
          <p:spPr>
            <a:xfrm flipH="1" flipV="1">
              <a:off x="3776944" y="2901133"/>
              <a:ext cx="15654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09" idx="0"/>
            </p:cNvCxnSpPr>
            <p:nvPr/>
          </p:nvCxnSpPr>
          <p:spPr>
            <a:xfrm flipV="1">
              <a:off x="3792598" y="2899541"/>
              <a:ext cx="1446500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9" name="Group 128"/>
          <p:cNvGrpSpPr>
            <a:grpSpLocks noChangeAspect="1"/>
          </p:cNvGrpSpPr>
          <p:nvPr/>
        </p:nvGrpSpPr>
        <p:grpSpPr>
          <a:xfrm rot="16200000">
            <a:off x="3334811" y="3078294"/>
            <a:ext cx="4114800" cy="2002623"/>
            <a:chOff x="1828800" y="2464184"/>
            <a:chExt cx="5331795" cy="2594920"/>
          </a:xfrm>
        </p:grpSpPr>
        <p:sp>
          <p:nvSpPr>
            <p:cNvPr id="131" name="Rectangle 130"/>
            <p:cNvSpPr/>
            <p:nvPr/>
          </p:nvSpPr>
          <p:spPr>
            <a:xfrm>
              <a:off x="184612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184612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184612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184612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184612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184612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184612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84612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184612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84612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184612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182880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247803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247803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247803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247803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247803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247803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247803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247803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247803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247803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247803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246070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1981200" y="3555980"/>
              <a:ext cx="722194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56" name="Straight Connector 155"/>
            <p:cNvCxnSpPr>
              <a:endCxn id="236" idx="2"/>
            </p:cNvCxnSpPr>
            <p:nvPr/>
          </p:nvCxnSpPr>
          <p:spPr>
            <a:xfrm flipH="1" flipV="1">
              <a:off x="2342297" y="3829749"/>
              <a:ext cx="297108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51" idx="0"/>
              <a:endCxn id="236" idx="2"/>
            </p:cNvCxnSpPr>
            <p:nvPr/>
          </p:nvCxnSpPr>
          <p:spPr>
            <a:xfrm flipV="1">
              <a:off x="2007503" y="3829749"/>
              <a:ext cx="334794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Rectangle 157"/>
            <p:cNvSpPr/>
            <p:nvPr/>
          </p:nvSpPr>
          <p:spPr>
            <a:xfrm>
              <a:off x="329961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329961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329961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329961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329961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329961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329961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329961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329961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329961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329961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328229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393152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393152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393152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393152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393152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393152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393152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393152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393152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393152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393152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391419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3429000" y="3554165"/>
              <a:ext cx="72719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83" name="Straight Connector 182"/>
            <p:cNvCxnSpPr>
              <a:stCxn id="175" idx="0"/>
              <a:endCxn id="237" idx="2"/>
            </p:cNvCxnSpPr>
            <p:nvPr/>
          </p:nvCxnSpPr>
          <p:spPr>
            <a:xfrm flipV="1">
              <a:off x="3460993" y="3827934"/>
              <a:ext cx="331605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>
              <a:stCxn id="187" idx="0"/>
              <a:endCxn id="237" idx="2"/>
            </p:cNvCxnSpPr>
            <p:nvPr/>
          </p:nvCxnSpPr>
          <p:spPr>
            <a:xfrm flipH="1" flipV="1">
              <a:off x="3792598" y="3827934"/>
              <a:ext cx="300297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5" name="Rectangle 184"/>
            <p:cNvSpPr/>
            <p:nvPr/>
          </p:nvSpPr>
          <p:spPr>
            <a:xfrm>
              <a:off x="6188615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6188615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6188615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6188615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6188615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6188615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6188615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6188615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6188615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6188615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6188615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6171287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6820517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6820517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820517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6820517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6820517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6820517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6820517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6820517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6820517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6820517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6820517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6803189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6324600" y="3555980"/>
              <a:ext cx="721669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10" name="Straight Connector 209"/>
            <p:cNvCxnSpPr>
              <a:stCxn id="223" idx="0"/>
              <a:endCxn id="239" idx="2"/>
            </p:cNvCxnSpPr>
            <p:nvPr/>
          </p:nvCxnSpPr>
          <p:spPr>
            <a:xfrm flipV="1">
              <a:off x="6349990" y="3829749"/>
              <a:ext cx="335445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/>
            <p:cNvCxnSpPr>
              <a:stCxn id="235" idx="0"/>
              <a:endCxn id="239" idx="2"/>
            </p:cNvCxnSpPr>
            <p:nvPr/>
          </p:nvCxnSpPr>
          <p:spPr>
            <a:xfrm flipH="1" flipV="1">
              <a:off x="6685435" y="3829749"/>
              <a:ext cx="296457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Rectangle 211"/>
            <p:cNvSpPr/>
            <p:nvPr/>
          </p:nvSpPr>
          <p:spPr>
            <a:xfrm>
              <a:off x="4753108" y="49772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753108" y="490012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753108" y="482115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753108" y="4742182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753108" y="466249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4753108" y="458165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4753108" y="450452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4753108" y="442555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4753108" y="4346587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4753108" y="42669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4753108" y="4184133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4735780" y="4144704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5385010" y="4977096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5385010" y="4899969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5385010" y="482100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5385010" y="4742030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385010" y="4662343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385010" y="4581501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5385010" y="4504374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5385010" y="442540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385010" y="4346435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5385010" y="4266748"/>
              <a:ext cx="320582" cy="5264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5385010" y="41839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5367682" y="41445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4876800" y="3556630"/>
              <a:ext cx="727526" cy="273769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37" name="Straight Connector 236"/>
            <p:cNvCxnSpPr>
              <a:stCxn id="199" idx="0"/>
              <a:endCxn id="238" idx="2"/>
            </p:cNvCxnSpPr>
            <p:nvPr/>
          </p:nvCxnSpPr>
          <p:spPr>
            <a:xfrm flipV="1">
              <a:off x="4914483" y="3830399"/>
              <a:ext cx="326080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/>
            <p:cNvCxnSpPr>
              <a:stCxn id="211" idx="0"/>
              <a:endCxn id="238" idx="2"/>
            </p:cNvCxnSpPr>
            <p:nvPr/>
          </p:nvCxnSpPr>
          <p:spPr>
            <a:xfrm flipH="1" flipV="1">
              <a:off x="5240563" y="3830399"/>
              <a:ext cx="305822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Rectangle 238"/>
            <p:cNvSpPr/>
            <p:nvPr/>
          </p:nvSpPr>
          <p:spPr>
            <a:xfrm>
              <a:off x="3282290" y="2465776"/>
              <a:ext cx="989308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40" name="Straight Connector 239"/>
            <p:cNvCxnSpPr>
              <a:stCxn id="236" idx="0"/>
              <a:endCxn id="241" idx="2"/>
            </p:cNvCxnSpPr>
            <p:nvPr/>
          </p:nvCxnSpPr>
          <p:spPr>
            <a:xfrm flipV="1">
              <a:off x="2342297" y="2901133"/>
              <a:ext cx="143464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/>
            <p:cNvCxnSpPr>
              <a:stCxn id="238" idx="0"/>
              <a:endCxn id="241" idx="2"/>
            </p:cNvCxnSpPr>
            <p:nvPr/>
          </p:nvCxnSpPr>
          <p:spPr>
            <a:xfrm flipH="1" flipV="1">
              <a:off x="3776944" y="2901133"/>
              <a:ext cx="1463619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/>
            <p:cNvCxnSpPr>
              <a:stCxn id="239" idx="0"/>
              <a:endCxn id="241" idx="2"/>
            </p:cNvCxnSpPr>
            <p:nvPr/>
          </p:nvCxnSpPr>
          <p:spPr>
            <a:xfrm flipH="1" flipV="1">
              <a:off x="3776944" y="2901133"/>
              <a:ext cx="2908491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3" name="Rectangle 242"/>
            <p:cNvSpPr/>
            <p:nvPr/>
          </p:nvSpPr>
          <p:spPr>
            <a:xfrm>
              <a:off x="4753107" y="2464184"/>
              <a:ext cx="971981" cy="435357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44" name="Straight Connector 243"/>
            <p:cNvCxnSpPr>
              <a:stCxn id="236" idx="0"/>
            </p:cNvCxnSpPr>
            <p:nvPr/>
          </p:nvCxnSpPr>
          <p:spPr>
            <a:xfrm flipV="1">
              <a:off x="2342297" y="2899541"/>
              <a:ext cx="2896801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/>
            <p:cNvCxnSpPr>
              <a:stCxn id="238" idx="0"/>
            </p:cNvCxnSpPr>
            <p:nvPr/>
          </p:nvCxnSpPr>
          <p:spPr>
            <a:xfrm flipH="1" flipV="1">
              <a:off x="5239098" y="2899541"/>
              <a:ext cx="1465" cy="65708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/>
            <p:cNvCxnSpPr>
              <a:stCxn id="239" idx="0"/>
            </p:cNvCxnSpPr>
            <p:nvPr/>
          </p:nvCxnSpPr>
          <p:spPr>
            <a:xfrm flipH="1" flipV="1">
              <a:off x="5239098" y="2899541"/>
              <a:ext cx="1446337" cy="656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/>
            <p:cNvCxnSpPr>
              <a:stCxn id="237" idx="0"/>
              <a:endCxn id="241" idx="2"/>
            </p:cNvCxnSpPr>
            <p:nvPr/>
          </p:nvCxnSpPr>
          <p:spPr>
            <a:xfrm flipH="1" flipV="1">
              <a:off x="3776944" y="2901133"/>
              <a:ext cx="15654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/>
            <p:cNvCxnSpPr>
              <a:stCxn id="237" idx="0"/>
            </p:cNvCxnSpPr>
            <p:nvPr/>
          </p:nvCxnSpPr>
          <p:spPr>
            <a:xfrm flipV="1">
              <a:off x="3792598" y="2899541"/>
              <a:ext cx="1446500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/>
          <p:cNvSpPr/>
          <p:nvPr/>
        </p:nvSpPr>
        <p:spPr bwMode="auto">
          <a:xfrm>
            <a:off x="3601844" y="2018371"/>
            <a:ext cx="1918010" cy="4070195"/>
          </a:xfrm>
          <a:prstGeom prst="rect">
            <a:avLst/>
          </a:prstGeom>
          <a:solidFill>
            <a:srgbClr val="D3A600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effectLst/>
                <a:latin typeface="Arial" charset="0"/>
              </a:rPr>
              <a:t>One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4800" b="1" i="0" u="none" strike="noStrike" cap="none" normalizeH="0" baseline="0" dirty="0" smtClean="0">
                <a:ln>
                  <a:noFill/>
                </a:ln>
                <a:effectLst/>
                <a:latin typeface="Arial" charset="0"/>
              </a:rPr>
              <a:t>GIANT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effectLst/>
                <a:latin typeface="Arial" charset="0"/>
              </a:rPr>
              <a:t>Switch</a:t>
            </a:r>
          </a:p>
        </p:txBody>
      </p:sp>
    </p:spTree>
    <p:extLst>
      <p:ext uri="{BB962C8B-B14F-4D97-AF65-F5344CB8AC3E}">
        <p14:creationId xmlns:p14="http://schemas.microsoft.com/office/powerpoint/2010/main" val="127706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bandwidth 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Ideal: Each server can talk to any other server at its full access link rate </a:t>
            </a:r>
          </a:p>
          <a:p>
            <a:r>
              <a:rPr lang="en-US" dirty="0" smtClean="0"/>
              <a:t>Conceptually</a:t>
            </a:r>
            <a:r>
              <a:rPr lang="en-US" dirty="0"/>
              <a:t>: Datacenter network as one giant switch</a:t>
            </a:r>
            <a:endParaRPr lang="en-US" dirty="0" smtClean="0"/>
          </a:p>
          <a:p>
            <a:pPr lvl="1"/>
            <a:r>
              <a:rPr lang="en-US" dirty="0" smtClean="0"/>
              <a:t>Would require a 10 </a:t>
            </a:r>
            <a:r>
              <a:rPr lang="en-US" dirty="0" err="1" smtClean="0"/>
              <a:t>Pbits</a:t>
            </a:r>
            <a:r>
              <a:rPr lang="en-US" dirty="0" smtClean="0"/>
              <a:t>/sec switch!</a:t>
            </a:r>
          </a:p>
          <a:p>
            <a:pPr lvl="2"/>
            <a:r>
              <a:rPr lang="en-US" dirty="0" smtClean="0"/>
              <a:t>1M ports (one port/server)</a:t>
            </a:r>
          </a:p>
          <a:p>
            <a:pPr lvl="2"/>
            <a:r>
              <a:rPr lang="en-US" dirty="0" smtClean="0"/>
              <a:t>10Gbps per port </a:t>
            </a:r>
          </a:p>
          <a:p>
            <a:r>
              <a:rPr lang="en-US" dirty="0" smtClean="0"/>
              <a:t>Practical approach: build a network of switches (“fabric”) with high “bisection bandwidth”</a:t>
            </a:r>
          </a:p>
          <a:p>
            <a:pPr lvl="1"/>
            <a:r>
              <a:rPr lang="en-US" dirty="0" smtClean="0"/>
              <a:t>Each switch has practical #ports and link speeds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956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Bisection bandwidth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Partition a network into two equal parts</a:t>
            </a:r>
          </a:p>
          <a:p>
            <a:r>
              <a:rPr lang="en-US" dirty="0" smtClean="0"/>
              <a:t>Minimum bandwidth between the partitions is the bisection bandwidth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Full bisection bandwidth</a:t>
            </a:r>
            <a:r>
              <a:rPr lang="en-US" dirty="0" smtClean="0"/>
              <a:t>: bisection bandwidth in an N node network is N/2 times the bandwidth of a single link 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odes of any two halves can communicate at full speed with each other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0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Achieving full bisection bandwidth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FF"/>
                </a:solidFill>
              </a:rPr>
              <a:t>Scale up</a:t>
            </a:r>
          </a:p>
          <a:p>
            <a:pPr lvl="1"/>
            <a:r>
              <a:rPr lang="en-US" dirty="0" smtClean="0"/>
              <a:t>Make links fatter toward the core of the network</a:t>
            </a:r>
          </a:p>
          <a:p>
            <a:r>
              <a:rPr lang="en-US" dirty="0" smtClean="0"/>
              <a:t>Problem: Scaling up a traditional tree topology is expensive!</a:t>
            </a:r>
          </a:p>
          <a:p>
            <a:pPr lvl="1"/>
            <a:r>
              <a:rPr lang="en-US" dirty="0" smtClean="0"/>
              <a:t>Requires non-commodity / impractical / link and switch components </a:t>
            </a:r>
          </a:p>
          <a:p>
            <a:r>
              <a:rPr lang="en-US" dirty="0" smtClean="0"/>
              <a:t>Solutions?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Over-subscribe</a:t>
            </a:r>
            <a:r>
              <a:rPr lang="en-US" dirty="0" smtClean="0"/>
              <a:t> (i.e., provision less than full BBW)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Better topologies</a:t>
            </a:r>
          </a:p>
          <a:p>
            <a:endParaRPr lang="en-US" dirty="0"/>
          </a:p>
        </p:txBody>
      </p:sp>
      <p:pic>
        <p:nvPicPr>
          <p:cNvPr id="11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724400" y="2725073"/>
            <a:ext cx="3886200" cy="216985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620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Oversubscription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4294967295"/>
          </p:nvPr>
        </p:nvSpPr>
        <p:spPr>
          <a:xfrm>
            <a:off x="659607" y="5365750"/>
            <a:ext cx="7824787" cy="812026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dirty="0" smtClean="0"/>
              <a:t>Need techniques to </a:t>
            </a:r>
            <a:r>
              <a:rPr lang="en-US" dirty="0" smtClean="0">
                <a:solidFill>
                  <a:srgbClr val="0000FF"/>
                </a:solidFill>
              </a:rPr>
              <a:t>avoid congesting oversubscribed links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439" y="1679073"/>
            <a:ext cx="6170119" cy="344498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</p:pic>
      <p:grpSp>
        <p:nvGrpSpPr>
          <p:cNvPr id="6" name="Group 5"/>
          <p:cNvGrpSpPr/>
          <p:nvPr/>
        </p:nvGrpSpPr>
        <p:grpSpPr>
          <a:xfrm>
            <a:off x="488031" y="1864074"/>
            <a:ext cx="2505397" cy="2477615"/>
            <a:chOff x="-1015559" y="1163801"/>
            <a:chExt cx="2505397" cy="2477615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10" name="Oval Callout 9"/>
            <p:cNvSpPr/>
            <p:nvPr/>
          </p:nvSpPr>
          <p:spPr>
            <a:xfrm>
              <a:off x="-1015559" y="2987829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10G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  <p:sp>
          <p:nvSpPr>
            <p:cNvPr id="11" name="Oval Callout 10"/>
            <p:cNvSpPr/>
            <p:nvPr/>
          </p:nvSpPr>
          <p:spPr>
            <a:xfrm>
              <a:off x="-423040" y="2075815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20G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  <p:sp>
          <p:nvSpPr>
            <p:cNvPr id="12" name="Oval Callout 11"/>
            <p:cNvSpPr/>
            <p:nvPr/>
          </p:nvSpPr>
          <p:spPr>
            <a:xfrm>
              <a:off x="609599" y="1163801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grp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40G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75360" y="1867084"/>
            <a:ext cx="2505397" cy="2477615"/>
            <a:chOff x="457199" y="1817388"/>
            <a:chExt cx="2505397" cy="2477615"/>
          </a:xfrm>
        </p:grpSpPr>
        <p:sp>
          <p:nvSpPr>
            <p:cNvPr id="7" name="Oval Callout 6"/>
            <p:cNvSpPr/>
            <p:nvPr/>
          </p:nvSpPr>
          <p:spPr>
            <a:xfrm>
              <a:off x="457199" y="3641416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solidFill>
              <a:srgbClr val="D3A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10G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  <p:sp>
          <p:nvSpPr>
            <p:cNvPr id="8" name="Oval Callout 7"/>
            <p:cNvSpPr/>
            <p:nvPr/>
          </p:nvSpPr>
          <p:spPr>
            <a:xfrm>
              <a:off x="1049718" y="2729402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solidFill>
              <a:srgbClr val="D3A6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10G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  <p:sp>
          <p:nvSpPr>
            <p:cNvPr id="9" name="Oval Callout 8"/>
            <p:cNvSpPr/>
            <p:nvPr/>
          </p:nvSpPr>
          <p:spPr>
            <a:xfrm>
              <a:off x="2082357" y="1817388"/>
              <a:ext cx="880239" cy="653587"/>
            </a:xfrm>
            <a:prstGeom prst="wedgeEllipseCallout">
              <a:avLst>
                <a:gd name="adj1" fmla="val 108973"/>
                <a:gd name="adj2" fmla="val 36764"/>
              </a:avLst>
            </a:prstGeom>
            <a:solidFill>
              <a:srgbClr val="D3A600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rgbClr val="000090"/>
                  </a:solidFill>
                </a:rPr>
                <a:t>20G</a:t>
              </a:r>
              <a:endParaRPr lang="en-US" sz="1800" dirty="0">
                <a:solidFill>
                  <a:srgbClr val="000090"/>
                </a:solidFill>
              </a:endParaRPr>
            </a:p>
          </p:txBody>
        </p:sp>
      </p:grp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206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Oversubscription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enough bandwidth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Oversubscription</a:t>
            </a:r>
            <a:r>
              <a:rPr lang="en-US" dirty="0" smtClean="0"/>
              <a:t>: Less bandwidth in the ToR-Agg links than all the servers bandwidth in the rack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Oversubscription ratio</a:t>
            </a:r>
            <a:r>
              <a:rPr lang="en-US" dirty="0" smtClean="0"/>
              <a:t>: Ratio between bandwidth underneath and bandwidth above</a:t>
            </a:r>
          </a:p>
          <a:p>
            <a:r>
              <a:rPr lang="en-US" dirty="0"/>
              <a:t>Not enough </a:t>
            </a:r>
            <a:r>
              <a:rPr lang="en-US" dirty="0" smtClean="0"/>
              <a:t>paths between server pairs</a:t>
            </a:r>
          </a:p>
          <a:p>
            <a:pPr lvl="1"/>
            <a:r>
              <a:rPr lang="en-US" dirty="0" smtClean="0"/>
              <a:t>Load balancing issues</a:t>
            </a:r>
          </a:p>
          <a:p>
            <a:pPr lvl="1"/>
            <a:r>
              <a:rPr lang="en-US" dirty="0" smtClean="0"/>
              <a:t>Failure recovery issues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5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6" name="Straight Connector 305"/>
          <p:cNvCxnSpPr>
            <a:stCxn id="107" idx="0"/>
          </p:cNvCxnSpPr>
          <p:nvPr/>
        </p:nvCxnSpPr>
        <p:spPr bwMode="auto">
          <a:xfrm flipV="1">
            <a:off x="3776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308" name="Straight Connector 307"/>
          <p:cNvCxnSpPr>
            <a:stCxn id="137" idx="0"/>
          </p:cNvCxnSpPr>
          <p:nvPr/>
        </p:nvCxnSpPr>
        <p:spPr bwMode="auto">
          <a:xfrm flipH="1" flipV="1">
            <a:off x="4648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304" name="Cloud 303"/>
          <p:cNvSpPr/>
          <p:nvPr/>
        </p:nvSpPr>
        <p:spPr bwMode="auto">
          <a:xfrm>
            <a:off x="3138890" y="228600"/>
            <a:ext cx="2753915" cy="2057400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Better topologies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84612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84612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84612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84612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84612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84612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84612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84612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84612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84612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84612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82880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47803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47803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247803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47803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47803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47803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47803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247803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247803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47803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47803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246070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1981200" y="3555980"/>
            <a:ext cx="722194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23" name="Straight Connector 122"/>
          <p:cNvCxnSpPr>
            <a:stCxn id="29" idx="0"/>
            <a:endCxn id="102" idx="2"/>
          </p:cNvCxnSpPr>
          <p:nvPr/>
        </p:nvCxnSpPr>
        <p:spPr>
          <a:xfrm flipH="1" flipV="1">
            <a:off x="2342297" y="3829749"/>
            <a:ext cx="297108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7" idx="0"/>
            <a:endCxn id="102" idx="2"/>
          </p:cNvCxnSpPr>
          <p:nvPr/>
        </p:nvCxnSpPr>
        <p:spPr>
          <a:xfrm flipV="1">
            <a:off x="2007503" y="3829749"/>
            <a:ext cx="334794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329961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329961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329961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329961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329961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329961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29961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329961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329961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329961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329961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328229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393152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93152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/>
          <p:cNvSpPr/>
          <p:nvPr/>
        </p:nvSpPr>
        <p:spPr>
          <a:xfrm>
            <a:off x="393152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93152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93152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393152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393152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93152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393152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93152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393152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391419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>
            <a:off x="3429000" y="3554165"/>
            <a:ext cx="727196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20" name="Straight Connector 119"/>
          <p:cNvCxnSpPr>
            <a:stCxn id="41" idx="0"/>
            <a:endCxn id="103" idx="2"/>
          </p:cNvCxnSpPr>
          <p:nvPr/>
        </p:nvCxnSpPr>
        <p:spPr>
          <a:xfrm flipV="1">
            <a:off x="3460993" y="3827934"/>
            <a:ext cx="331605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53" idx="0"/>
            <a:endCxn id="103" idx="2"/>
          </p:cNvCxnSpPr>
          <p:nvPr/>
        </p:nvCxnSpPr>
        <p:spPr>
          <a:xfrm flipH="1" flipV="1">
            <a:off x="3792598" y="3827934"/>
            <a:ext cx="300297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ectangle 77"/>
          <p:cNvSpPr/>
          <p:nvPr/>
        </p:nvSpPr>
        <p:spPr>
          <a:xfrm>
            <a:off x="6188615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6188615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6188615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6188615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6188615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6188615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6188615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6188615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188615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6188615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6188615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6171287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6820517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6820517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6820517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6820517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6820517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6820517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6820517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6820517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6820517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6820517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>
            <a:off x="6820517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6803189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6324600" y="3555980"/>
            <a:ext cx="721669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18" name="Straight Connector 117"/>
          <p:cNvCxnSpPr>
            <a:stCxn id="89" idx="0"/>
            <a:endCxn id="105" idx="2"/>
          </p:cNvCxnSpPr>
          <p:nvPr/>
        </p:nvCxnSpPr>
        <p:spPr>
          <a:xfrm flipV="1">
            <a:off x="6349990" y="3829749"/>
            <a:ext cx="335445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01" idx="0"/>
            <a:endCxn id="105" idx="2"/>
          </p:cNvCxnSpPr>
          <p:nvPr/>
        </p:nvCxnSpPr>
        <p:spPr>
          <a:xfrm flipH="1" flipV="1">
            <a:off x="6685435" y="3829749"/>
            <a:ext cx="296457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Rectangle 53"/>
          <p:cNvSpPr/>
          <p:nvPr/>
        </p:nvSpPr>
        <p:spPr>
          <a:xfrm>
            <a:off x="475310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475310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475310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75310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75310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475310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475310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475310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/>
          <p:cNvSpPr/>
          <p:nvPr/>
        </p:nvSpPr>
        <p:spPr>
          <a:xfrm>
            <a:off x="475310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475310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475310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473578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538501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38501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538501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538501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538501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538501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538501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538501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538501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538501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538501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536768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4876800" y="3556630"/>
            <a:ext cx="727526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16" name="Straight Connector 115"/>
          <p:cNvCxnSpPr>
            <a:stCxn id="65" idx="0"/>
            <a:endCxn id="104" idx="2"/>
          </p:cNvCxnSpPr>
          <p:nvPr/>
        </p:nvCxnSpPr>
        <p:spPr>
          <a:xfrm flipV="1">
            <a:off x="4914483" y="3830399"/>
            <a:ext cx="326080" cy="31430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Straight Connector 271"/>
          <p:cNvCxnSpPr>
            <a:stCxn id="77" idx="0"/>
            <a:endCxn id="104" idx="2"/>
          </p:cNvCxnSpPr>
          <p:nvPr/>
        </p:nvCxnSpPr>
        <p:spPr>
          <a:xfrm flipH="1" flipV="1">
            <a:off x="5240563" y="3830399"/>
            <a:ext cx="305822" cy="31415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Rectangle 106"/>
          <p:cNvSpPr/>
          <p:nvPr/>
        </p:nvSpPr>
        <p:spPr>
          <a:xfrm>
            <a:off x="3282290" y="2465776"/>
            <a:ext cx="989308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10" name="Straight Connector 109"/>
          <p:cNvCxnSpPr>
            <a:stCxn id="102" idx="0"/>
            <a:endCxn id="107" idx="2"/>
          </p:cNvCxnSpPr>
          <p:nvPr/>
        </p:nvCxnSpPr>
        <p:spPr>
          <a:xfrm flipV="1">
            <a:off x="2342297" y="2901133"/>
            <a:ext cx="143464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>
            <a:stCxn id="104" idx="0"/>
            <a:endCxn id="107" idx="2"/>
          </p:cNvCxnSpPr>
          <p:nvPr/>
        </p:nvCxnSpPr>
        <p:spPr>
          <a:xfrm flipH="1" flipV="1">
            <a:off x="3776944" y="2901133"/>
            <a:ext cx="1463619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>
            <a:stCxn id="105" idx="0"/>
            <a:endCxn id="107" idx="2"/>
          </p:cNvCxnSpPr>
          <p:nvPr/>
        </p:nvCxnSpPr>
        <p:spPr>
          <a:xfrm flipH="1" flipV="1">
            <a:off x="3776944" y="2901133"/>
            <a:ext cx="2908491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Rectangle 136"/>
          <p:cNvSpPr/>
          <p:nvPr/>
        </p:nvSpPr>
        <p:spPr>
          <a:xfrm>
            <a:off x="4753107" y="2464184"/>
            <a:ext cx="971981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39" name="Straight Connector 138"/>
          <p:cNvCxnSpPr>
            <a:stCxn id="102" idx="0"/>
            <a:endCxn id="137" idx="2"/>
          </p:cNvCxnSpPr>
          <p:nvPr/>
        </p:nvCxnSpPr>
        <p:spPr>
          <a:xfrm flipV="1">
            <a:off x="2342297" y="2899541"/>
            <a:ext cx="2896801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04" idx="0"/>
            <a:endCxn id="137" idx="2"/>
          </p:cNvCxnSpPr>
          <p:nvPr/>
        </p:nvCxnSpPr>
        <p:spPr>
          <a:xfrm flipH="1" flipV="1">
            <a:off x="5239098" y="2899541"/>
            <a:ext cx="1465" cy="6570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05" idx="0"/>
            <a:endCxn id="137" idx="2"/>
          </p:cNvCxnSpPr>
          <p:nvPr/>
        </p:nvCxnSpPr>
        <p:spPr>
          <a:xfrm flipH="1" flipV="1">
            <a:off x="5239098" y="2899541"/>
            <a:ext cx="1446337" cy="65643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Connector 282"/>
          <p:cNvCxnSpPr>
            <a:stCxn id="103" idx="0"/>
            <a:endCxn id="107" idx="2"/>
          </p:cNvCxnSpPr>
          <p:nvPr/>
        </p:nvCxnSpPr>
        <p:spPr>
          <a:xfrm flipH="1" flipV="1">
            <a:off x="3776944" y="2901133"/>
            <a:ext cx="15654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103" idx="0"/>
            <a:endCxn id="137" idx="2"/>
          </p:cNvCxnSpPr>
          <p:nvPr/>
        </p:nvCxnSpPr>
        <p:spPr>
          <a:xfrm flipV="1">
            <a:off x="3792598" y="2899541"/>
            <a:ext cx="1446500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" name="TextBox 296"/>
          <p:cNvSpPr txBox="1"/>
          <p:nvPr/>
        </p:nvSpPr>
        <p:spPr>
          <a:xfrm>
            <a:off x="7447389" y="4007881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Rack</a:t>
            </a:r>
            <a:endParaRPr lang="en-US"/>
          </a:p>
        </p:txBody>
      </p:sp>
      <p:sp>
        <p:nvSpPr>
          <p:cNvPr id="298" name="TextBox 297"/>
          <p:cNvSpPr txBox="1"/>
          <p:nvPr/>
        </p:nvSpPr>
        <p:spPr>
          <a:xfrm>
            <a:off x="7447389" y="3489380"/>
            <a:ext cx="1391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Aggregation</a:t>
            </a:r>
            <a:endParaRPr lang="en-US" dirty="0"/>
          </a:p>
        </p:txBody>
      </p:sp>
      <p:sp>
        <p:nvSpPr>
          <p:cNvPr id="299" name="TextBox 298"/>
          <p:cNvSpPr txBox="1"/>
          <p:nvPr/>
        </p:nvSpPr>
        <p:spPr>
          <a:xfrm>
            <a:off x="7447389" y="2514600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56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Straight Connector 166"/>
          <p:cNvCxnSpPr>
            <a:stCxn id="22" idx="0"/>
          </p:cNvCxnSpPr>
          <p:nvPr/>
        </p:nvCxnSpPr>
        <p:spPr bwMode="auto">
          <a:xfrm flipV="1">
            <a:off x="2859331" y="1676400"/>
            <a:ext cx="1712669" cy="791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70" name="Straight Connector 169"/>
          <p:cNvCxnSpPr>
            <a:stCxn id="54" idx="0"/>
          </p:cNvCxnSpPr>
          <p:nvPr/>
        </p:nvCxnSpPr>
        <p:spPr bwMode="auto">
          <a:xfrm flipH="1" flipV="1">
            <a:off x="4800600" y="1676400"/>
            <a:ext cx="1548854" cy="785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4" name="Straight Connector 163"/>
          <p:cNvCxnSpPr/>
          <p:nvPr/>
        </p:nvCxnSpPr>
        <p:spPr bwMode="auto">
          <a:xfrm flipV="1">
            <a:off x="3776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5" name="Straight Connector 164"/>
          <p:cNvCxnSpPr/>
          <p:nvPr/>
        </p:nvCxnSpPr>
        <p:spPr bwMode="auto">
          <a:xfrm flipH="1" flipV="1">
            <a:off x="4648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166" name="Cloud 165"/>
          <p:cNvSpPr/>
          <p:nvPr/>
        </p:nvSpPr>
        <p:spPr bwMode="auto">
          <a:xfrm>
            <a:off x="3138890" y="228600"/>
            <a:ext cx="2753915" cy="2057400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52400"/>
            <a:ext cx="8763000" cy="114300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Better topologies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184612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/>
          <p:cNvSpPr/>
          <p:nvPr/>
        </p:nvSpPr>
        <p:spPr>
          <a:xfrm>
            <a:off x="184612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/>
          <p:cNvSpPr/>
          <p:nvPr/>
        </p:nvSpPr>
        <p:spPr>
          <a:xfrm>
            <a:off x="184612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ectangle 149"/>
          <p:cNvSpPr/>
          <p:nvPr/>
        </p:nvSpPr>
        <p:spPr>
          <a:xfrm>
            <a:off x="184612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184612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ectangle 151"/>
          <p:cNvSpPr/>
          <p:nvPr/>
        </p:nvSpPr>
        <p:spPr>
          <a:xfrm>
            <a:off x="184612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184612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Rectangle 153"/>
          <p:cNvSpPr/>
          <p:nvPr/>
        </p:nvSpPr>
        <p:spPr>
          <a:xfrm>
            <a:off x="184612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184612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Rectangle 155"/>
          <p:cNvSpPr/>
          <p:nvPr/>
        </p:nvSpPr>
        <p:spPr>
          <a:xfrm>
            <a:off x="184612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ectangle 156"/>
          <p:cNvSpPr/>
          <p:nvPr/>
        </p:nvSpPr>
        <p:spPr>
          <a:xfrm>
            <a:off x="184612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ectangle 157"/>
          <p:cNvSpPr/>
          <p:nvPr/>
        </p:nvSpPr>
        <p:spPr>
          <a:xfrm>
            <a:off x="182880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247803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247803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247803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247803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47803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247803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247803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247803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247803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/>
          <p:cNvSpPr/>
          <p:nvPr/>
        </p:nvSpPr>
        <p:spPr>
          <a:xfrm>
            <a:off x="247803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247803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Rectangle 145"/>
          <p:cNvSpPr/>
          <p:nvPr/>
        </p:nvSpPr>
        <p:spPr>
          <a:xfrm>
            <a:off x="246070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Rectangle 122"/>
          <p:cNvSpPr/>
          <p:nvPr/>
        </p:nvSpPr>
        <p:spPr>
          <a:xfrm>
            <a:off x="329961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/>
          <p:cNvSpPr/>
          <p:nvPr/>
        </p:nvSpPr>
        <p:spPr>
          <a:xfrm>
            <a:off x="329961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ectangle 124"/>
          <p:cNvSpPr/>
          <p:nvPr/>
        </p:nvSpPr>
        <p:spPr>
          <a:xfrm>
            <a:off x="329961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329961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329961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329961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329961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/>
        </p:nvSpPr>
        <p:spPr>
          <a:xfrm>
            <a:off x="329961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329961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/>
          <p:cNvSpPr/>
          <p:nvPr/>
        </p:nvSpPr>
        <p:spPr>
          <a:xfrm>
            <a:off x="329961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329961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328229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>
            <a:off x="393152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393152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393152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393152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>
            <a:off x="393152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ctangle 115"/>
          <p:cNvSpPr/>
          <p:nvPr/>
        </p:nvSpPr>
        <p:spPr>
          <a:xfrm>
            <a:off x="393152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393152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393152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393152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ctangle 119"/>
          <p:cNvSpPr/>
          <p:nvPr/>
        </p:nvSpPr>
        <p:spPr>
          <a:xfrm>
            <a:off x="393152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393152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391419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Rectangle 98"/>
          <p:cNvSpPr/>
          <p:nvPr/>
        </p:nvSpPr>
        <p:spPr>
          <a:xfrm>
            <a:off x="4753108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ctangle 99"/>
          <p:cNvSpPr/>
          <p:nvPr/>
        </p:nvSpPr>
        <p:spPr>
          <a:xfrm>
            <a:off x="4753108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753108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4753108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>
            <a:off x="4753108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4753108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753108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4753108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4753108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4753108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/>
        </p:nvSpPr>
        <p:spPr>
          <a:xfrm>
            <a:off x="4753108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4735780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5385010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5385010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5385010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5385010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5385010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5385010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5385010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5385010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5385010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5385010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5385010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5367682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6188615" y="49772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6188615" y="490012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6188615" y="482115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6188615" y="4742182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/>
          <p:cNvSpPr/>
          <p:nvPr/>
        </p:nvSpPr>
        <p:spPr>
          <a:xfrm>
            <a:off x="6188615" y="466249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6188615" y="458165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6188615" y="450452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6188615" y="442555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6188615" y="4346587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/>
          <p:cNvSpPr/>
          <p:nvPr/>
        </p:nvSpPr>
        <p:spPr>
          <a:xfrm>
            <a:off x="6188615" y="42669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/>
          <p:cNvSpPr/>
          <p:nvPr/>
        </p:nvSpPr>
        <p:spPr>
          <a:xfrm>
            <a:off x="6188615" y="4184133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6171287" y="4144704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6820517" y="4977096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6820517" y="4899969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6820517" y="482100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/>
          <p:cNvSpPr/>
          <p:nvPr/>
        </p:nvSpPr>
        <p:spPr>
          <a:xfrm>
            <a:off x="6820517" y="4742030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6820517" y="4662343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6820517" y="4581501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>
            <a:off x="6820517" y="4504374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6820517" y="442540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6820517" y="4346435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6820517" y="4266748"/>
            <a:ext cx="320582" cy="526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6820517" y="4183981"/>
            <a:ext cx="320582" cy="52646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/>
          <p:cNvSpPr/>
          <p:nvPr/>
        </p:nvSpPr>
        <p:spPr>
          <a:xfrm>
            <a:off x="6803189" y="4144552"/>
            <a:ext cx="357406" cy="914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917211" y="3555980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65699" y="3554165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828209" y="3556630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260223" y="3555980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402131" y="2467566"/>
            <a:ext cx="914400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3563758" y="2465776"/>
            <a:ext cx="914400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4" name="Straight Connector 23"/>
          <p:cNvCxnSpPr>
            <a:stCxn id="142" idx="0"/>
            <a:endCxn id="146" idx="2"/>
          </p:cNvCxnSpPr>
          <p:nvPr/>
        </p:nvCxnSpPr>
        <p:spPr>
          <a:xfrm flipV="1">
            <a:off x="2100091" y="2902923"/>
            <a:ext cx="759240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143" idx="0"/>
            <a:endCxn id="146" idx="2"/>
          </p:cNvCxnSpPr>
          <p:nvPr/>
        </p:nvCxnSpPr>
        <p:spPr>
          <a:xfrm flipH="1" flipV="1">
            <a:off x="2859331" y="2902923"/>
            <a:ext cx="689248" cy="65124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2" idx="0"/>
            <a:endCxn id="148" idx="2"/>
          </p:cNvCxnSpPr>
          <p:nvPr/>
        </p:nvCxnSpPr>
        <p:spPr>
          <a:xfrm flipV="1">
            <a:off x="2100091" y="2901133"/>
            <a:ext cx="192086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44" idx="0"/>
            <a:endCxn id="146" idx="2"/>
          </p:cNvCxnSpPr>
          <p:nvPr/>
        </p:nvCxnSpPr>
        <p:spPr>
          <a:xfrm flipH="1" flipV="1">
            <a:off x="2859331" y="2902923"/>
            <a:ext cx="2151758" cy="65370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143" idx="0"/>
            <a:endCxn id="148" idx="2"/>
          </p:cNvCxnSpPr>
          <p:nvPr/>
        </p:nvCxnSpPr>
        <p:spPr>
          <a:xfrm flipV="1">
            <a:off x="3548579" y="2901133"/>
            <a:ext cx="472379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>
            <a:stCxn id="145" idx="0"/>
            <a:endCxn id="146" idx="2"/>
          </p:cNvCxnSpPr>
          <p:nvPr/>
        </p:nvCxnSpPr>
        <p:spPr>
          <a:xfrm flipH="1" flipV="1">
            <a:off x="2859331" y="2902923"/>
            <a:ext cx="3583772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>
            <a:stCxn id="144" idx="0"/>
            <a:endCxn id="148" idx="2"/>
          </p:cNvCxnSpPr>
          <p:nvPr/>
        </p:nvCxnSpPr>
        <p:spPr>
          <a:xfrm flipH="1" flipV="1">
            <a:off x="4020958" y="2901133"/>
            <a:ext cx="990131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145" idx="0"/>
            <a:endCxn id="148" idx="2"/>
          </p:cNvCxnSpPr>
          <p:nvPr/>
        </p:nvCxnSpPr>
        <p:spPr>
          <a:xfrm flipH="1" flipV="1">
            <a:off x="4020958" y="2901133"/>
            <a:ext cx="2422145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02" idx="0"/>
            <a:endCxn id="144" idx="2"/>
          </p:cNvCxnSpPr>
          <p:nvPr/>
        </p:nvCxnSpPr>
        <p:spPr>
          <a:xfrm flipV="1">
            <a:off x="4914483" y="3830399"/>
            <a:ext cx="96606" cy="31430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141" idx="0"/>
            <a:endCxn id="145" idx="2"/>
          </p:cNvCxnSpPr>
          <p:nvPr/>
        </p:nvCxnSpPr>
        <p:spPr>
          <a:xfrm flipH="1" flipV="1">
            <a:off x="6443103" y="3829749"/>
            <a:ext cx="538789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128" idx="0"/>
            <a:endCxn id="145" idx="2"/>
          </p:cNvCxnSpPr>
          <p:nvPr/>
        </p:nvCxnSpPr>
        <p:spPr>
          <a:xfrm flipV="1">
            <a:off x="6349990" y="3829749"/>
            <a:ext cx="93113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115" idx="0"/>
            <a:endCxn id="144" idx="2"/>
          </p:cNvCxnSpPr>
          <p:nvPr/>
        </p:nvCxnSpPr>
        <p:spPr>
          <a:xfrm flipH="1" flipV="1">
            <a:off x="5011089" y="3830399"/>
            <a:ext cx="535296" cy="31415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>
            <a:stCxn id="89" idx="0"/>
            <a:endCxn id="143" idx="2"/>
          </p:cNvCxnSpPr>
          <p:nvPr/>
        </p:nvCxnSpPr>
        <p:spPr>
          <a:xfrm flipH="1" flipV="1">
            <a:off x="3548579" y="3827934"/>
            <a:ext cx="544316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>
            <a:stCxn id="76" idx="0"/>
            <a:endCxn id="143" idx="2"/>
          </p:cNvCxnSpPr>
          <p:nvPr/>
        </p:nvCxnSpPr>
        <p:spPr>
          <a:xfrm flipV="1">
            <a:off x="3460993" y="3827934"/>
            <a:ext cx="87586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50" idx="0"/>
            <a:endCxn id="142" idx="2"/>
          </p:cNvCxnSpPr>
          <p:nvPr/>
        </p:nvCxnSpPr>
        <p:spPr>
          <a:xfrm flipV="1">
            <a:off x="2007503" y="3829749"/>
            <a:ext cx="92588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>
            <a:stCxn id="63" idx="0"/>
            <a:endCxn id="142" idx="2"/>
          </p:cNvCxnSpPr>
          <p:nvPr/>
        </p:nvCxnSpPr>
        <p:spPr>
          <a:xfrm flipH="1" flipV="1">
            <a:off x="2100091" y="3829749"/>
            <a:ext cx="539314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2391589" y="3551017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1" name="Straight Connector 40"/>
          <p:cNvCxnSpPr>
            <a:stCxn id="50" idx="0"/>
          </p:cNvCxnSpPr>
          <p:nvPr/>
        </p:nvCxnSpPr>
        <p:spPr>
          <a:xfrm flipV="1">
            <a:off x="2007503" y="3824787"/>
            <a:ext cx="566966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0" idx="0"/>
          </p:cNvCxnSpPr>
          <p:nvPr/>
        </p:nvCxnSpPr>
        <p:spPr>
          <a:xfrm flipV="1">
            <a:off x="2007503" y="3824787"/>
            <a:ext cx="566967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63" idx="0"/>
            <a:endCxn id="153" idx="2"/>
          </p:cNvCxnSpPr>
          <p:nvPr/>
        </p:nvCxnSpPr>
        <p:spPr>
          <a:xfrm flipH="1" flipV="1">
            <a:off x="2574469" y="3824786"/>
            <a:ext cx="64936" cy="3197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3836827" y="3547081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5" name="Straight Connector 44"/>
          <p:cNvCxnSpPr>
            <a:stCxn id="76" idx="0"/>
          </p:cNvCxnSpPr>
          <p:nvPr/>
        </p:nvCxnSpPr>
        <p:spPr>
          <a:xfrm flipV="1">
            <a:off x="3460993" y="3820850"/>
            <a:ext cx="558714" cy="32385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89" idx="0"/>
          </p:cNvCxnSpPr>
          <p:nvPr/>
        </p:nvCxnSpPr>
        <p:spPr>
          <a:xfrm flipH="1" flipV="1">
            <a:off x="4019707" y="3820850"/>
            <a:ext cx="73188" cy="3237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5282102" y="3554165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8" name="Straight Connector 47"/>
          <p:cNvCxnSpPr>
            <a:stCxn id="115" idx="0"/>
          </p:cNvCxnSpPr>
          <p:nvPr/>
        </p:nvCxnSpPr>
        <p:spPr>
          <a:xfrm flipH="1" flipV="1">
            <a:off x="5464982" y="3827934"/>
            <a:ext cx="81403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02" idx="0"/>
          </p:cNvCxnSpPr>
          <p:nvPr/>
        </p:nvCxnSpPr>
        <p:spPr>
          <a:xfrm flipV="1">
            <a:off x="4914483" y="3827934"/>
            <a:ext cx="550499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6713721" y="3551016"/>
            <a:ext cx="365760" cy="273769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1" name="Straight Connector 50"/>
          <p:cNvCxnSpPr>
            <a:stCxn id="128" idx="0"/>
          </p:cNvCxnSpPr>
          <p:nvPr/>
        </p:nvCxnSpPr>
        <p:spPr>
          <a:xfrm flipV="1">
            <a:off x="6349990" y="3824785"/>
            <a:ext cx="546611" cy="31991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141" idx="0"/>
          </p:cNvCxnSpPr>
          <p:nvPr/>
        </p:nvCxnSpPr>
        <p:spPr>
          <a:xfrm flipH="1" flipV="1">
            <a:off x="6896601" y="3824785"/>
            <a:ext cx="85291" cy="31976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4730627" y="2464184"/>
            <a:ext cx="914400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5892254" y="2462394"/>
            <a:ext cx="914400" cy="435357"/>
          </a:xfrm>
          <a:prstGeom prst="rect">
            <a:avLst/>
          </a:prstGeom>
          <a:solidFill>
            <a:srgbClr val="D3A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5" name="Straight Connector 54"/>
          <p:cNvCxnSpPr>
            <a:stCxn id="153" idx="0"/>
          </p:cNvCxnSpPr>
          <p:nvPr/>
        </p:nvCxnSpPr>
        <p:spPr>
          <a:xfrm flipV="1">
            <a:off x="2574469" y="2899541"/>
            <a:ext cx="2613358" cy="65147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4019707" y="2899541"/>
            <a:ext cx="1168120" cy="64754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153" idx="0"/>
          </p:cNvCxnSpPr>
          <p:nvPr/>
        </p:nvCxnSpPr>
        <p:spPr>
          <a:xfrm flipV="1">
            <a:off x="2574469" y="2897751"/>
            <a:ext cx="3774985" cy="6532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5187827" y="2899541"/>
            <a:ext cx="277155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4019707" y="2897751"/>
            <a:ext cx="2329747" cy="649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5187827" y="2899541"/>
            <a:ext cx="1708774" cy="65147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5464982" y="2897751"/>
            <a:ext cx="884472" cy="65641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6349454" y="2897751"/>
            <a:ext cx="547147" cy="65326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7447389" y="4007881"/>
            <a:ext cx="6735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Rack</a:t>
            </a:r>
            <a:endParaRPr lang="en-US"/>
          </a:p>
        </p:txBody>
      </p:sp>
      <p:sp>
        <p:nvSpPr>
          <p:cNvPr id="162" name="TextBox 161"/>
          <p:cNvSpPr txBox="1"/>
          <p:nvPr/>
        </p:nvSpPr>
        <p:spPr>
          <a:xfrm>
            <a:off x="7447389" y="3489380"/>
            <a:ext cx="1391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Aggregation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7447389" y="2514600"/>
            <a:ext cx="6511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60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Clos topology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Multi-stage network</a:t>
            </a:r>
          </a:p>
          <a:p>
            <a:r>
              <a:rPr lang="en-US" dirty="0" smtClean="0"/>
              <a:t>k pods, where each pod has two layers of k/2 switches</a:t>
            </a:r>
          </a:p>
          <a:p>
            <a:pPr lvl="1"/>
            <a:r>
              <a:rPr lang="en-US" dirty="0" smtClean="0"/>
              <a:t>k/2 ports up and k/2 down</a:t>
            </a:r>
          </a:p>
          <a:p>
            <a:r>
              <a:rPr lang="en-US" smtClean="0"/>
              <a:t>All links have the same b/w</a:t>
            </a:r>
            <a:endParaRPr lang="en-US" dirty="0" smtClean="0"/>
          </a:p>
          <a:p>
            <a:r>
              <a:rPr lang="en-US" dirty="0" smtClean="0"/>
              <a:t>At most k</a:t>
            </a:r>
            <a:r>
              <a:rPr lang="en-US" baseline="30000" dirty="0" smtClean="0"/>
              <a:t>3</a:t>
            </a:r>
            <a:r>
              <a:rPr lang="en-US" dirty="0" smtClean="0"/>
              <a:t>/4 machines</a:t>
            </a:r>
          </a:p>
          <a:p>
            <a:endParaRPr lang="en-US" dirty="0"/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 smtClean="0"/>
              <a:t>k = 4</a:t>
            </a:r>
          </a:p>
          <a:p>
            <a:pPr lvl="1"/>
            <a:r>
              <a:rPr lang="en-US" dirty="0" smtClean="0"/>
              <a:t>16 machines</a:t>
            </a:r>
          </a:p>
          <a:p>
            <a:r>
              <a:rPr lang="en-US" dirty="0"/>
              <a:t>For k=48, </a:t>
            </a:r>
            <a:r>
              <a:rPr lang="en-US" dirty="0" smtClean="0"/>
              <a:t>27648 machines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29</a:t>
            </a:fld>
            <a:endParaRPr lang="en-US"/>
          </a:p>
        </p:txBody>
      </p:sp>
      <p:grpSp>
        <p:nvGrpSpPr>
          <p:cNvPr id="320" name="Group 319"/>
          <p:cNvGrpSpPr/>
          <p:nvPr/>
        </p:nvGrpSpPr>
        <p:grpSpPr>
          <a:xfrm>
            <a:off x="4850781" y="2953047"/>
            <a:ext cx="3657600" cy="1364373"/>
            <a:chOff x="4850781" y="2953047"/>
            <a:chExt cx="3657600" cy="1364373"/>
          </a:xfrm>
        </p:grpSpPr>
        <p:sp>
          <p:nvSpPr>
            <p:cNvPr id="183" name="Rectangle 182"/>
            <p:cNvSpPr/>
            <p:nvPr/>
          </p:nvSpPr>
          <p:spPr>
            <a:xfrm>
              <a:off x="4862668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4862668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4862668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4850781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5296151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5296151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5296151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5284264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859759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5859759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5859759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5847872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6293242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6293242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6293242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6856850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6856850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6856850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6844963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7290333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7290333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7290333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7278447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7841605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7841605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7841605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7829718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7" name="Rectangle 266"/>
            <p:cNvSpPr/>
            <p:nvPr/>
          </p:nvSpPr>
          <p:spPr>
            <a:xfrm>
              <a:off x="8275088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8" name="Rectangle 267"/>
            <p:cNvSpPr/>
            <p:nvPr/>
          </p:nvSpPr>
          <p:spPr>
            <a:xfrm>
              <a:off x="8275088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/>
            <p:cNvSpPr/>
            <p:nvPr/>
          </p:nvSpPr>
          <p:spPr>
            <a:xfrm>
              <a:off x="8275088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/>
            <p:cNvSpPr/>
            <p:nvPr/>
          </p:nvSpPr>
          <p:spPr>
            <a:xfrm>
              <a:off x="8263201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/>
            <p:cNvSpPr/>
            <p:nvPr/>
          </p:nvSpPr>
          <p:spPr>
            <a:xfrm>
              <a:off x="4911431" y="3703245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72" name="Rectangle 271"/>
            <p:cNvSpPr/>
            <p:nvPr/>
          </p:nvSpPr>
          <p:spPr>
            <a:xfrm>
              <a:off x="5905090" y="370200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73" name="Rectangle 272"/>
            <p:cNvSpPr/>
            <p:nvPr/>
          </p:nvSpPr>
          <p:spPr>
            <a:xfrm>
              <a:off x="6908369" y="3703691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74" name="Rectangle 273"/>
            <p:cNvSpPr/>
            <p:nvPr/>
          </p:nvSpPr>
          <p:spPr>
            <a:xfrm>
              <a:off x="7890728" y="3703245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75" name="Rectangle 274"/>
            <p:cNvSpPr/>
            <p:nvPr/>
          </p:nvSpPr>
          <p:spPr>
            <a:xfrm>
              <a:off x="5244085" y="2956595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76" name="Rectangle 275"/>
            <p:cNvSpPr/>
            <p:nvPr/>
          </p:nvSpPr>
          <p:spPr>
            <a:xfrm>
              <a:off x="6040958" y="2955367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77" name="Straight Connector 276"/>
            <p:cNvCxnSpPr>
              <a:stCxn id="314" idx="0"/>
            </p:cNvCxnSpPr>
            <p:nvPr/>
          </p:nvCxnSpPr>
          <p:spPr>
            <a:xfrm flipV="1">
              <a:off x="5036886" y="3255249"/>
              <a:ext cx="520837" cy="44799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/>
            <p:cNvCxnSpPr>
              <a:stCxn id="315" idx="0"/>
            </p:cNvCxnSpPr>
            <p:nvPr/>
          </p:nvCxnSpPr>
          <p:spPr>
            <a:xfrm flipH="1" flipV="1">
              <a:off x="5557723" y="3255249"/>
              <a:ext cx="472823" cy="44675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/>
            <p:cNvCxnSpPr>
              <a:stCxn id="314" idx="0"/>
            </p:cNvCxnSpPr>
            <p:nvPr/>
          </p:nvCxnSpPr>
          <p:spPr>
            <a:xfrm flipV="1">
              <a:off x="5036886" y="3254021"/>
              <a:ext cx="1317711" cy="4492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/>
            <p:cNvCxnSpPr/>
            <p:nvPr/>
          </p:nvCxnSpPr>
          <p:spPr>
            <a:xfrm flipH="1" flipV="1">
              <a:off x="5557723" y="3255249"/>
              <a:ext cx="1476101" cy="4484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/>
            <p:cNvCxnSpPr>
              <a:stCxn id="315" idx="0"/>
            </p:cNvCxnSpPr>
            <p:nvPr/>
          </p:nvCxnSpPr>
          <p:spPr>
            <a:xfrm flipV="1">
              <a:off x="6030546" y="3254021"/>
              <a:ext cx="324051" cy="44797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/>
            <p:cNvCxnSpPr/>
            <p:nvPr/>
          </p:nvCxnSpPr>
          <p:spPr>
            <a:xfrm flipH="1" flipV="1">
              <a:off x="5557723" y="3255249"/>
              <a:ext cx="2458460" cy="44799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/>
            <p:cNvCxnSpPr/>
            <p:nvPr/>
          </p:nvCxnSpPr>
          <p:spPr>
            <a:xfrm flipH="1" flipV="1">
              <a:off x="6354597" y="3254021"/>
              <a:ext cx="679228" cy="4496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/>
            <p:cNvCxnSpPr/>
            <p:nvPr/>
          </p:nvCxnSpPr>
          <p:spPr>
            <a:xfrm flipH="1" flipV="1">
              <a:off x="6354597" y="3254021"/>
              <a:ext cx="1661586" cy="4492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/>
            <p:cNvCxnSpPr>
              <a:stCxn id="274" idx="0"/>
            </p:cNvCxnSpPr>
            <p:nvPr/>
          </p:nvCxnSpPr>
          <p:spPr>
            <a:xfrm flipV="1">
              <a:off x="6967553" y="3891496"/>
              <a:ext cx="66272" cy="21561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/>
            <p:cNvCxnSpPr>
              <a:stCxn id="313" idx="0"/>
            </p:cNvCxnSpPr>
            <p:nvPr/>
          </p:nvCxnSpPr>
          <p:spPr>
            <a:xfrm flipH="1" flipV="1">
              <a:off x="8016183" y="3891050"/>
              <a:ext cx="369608" cy="2159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/>
            <p:cNvCxnSpPr>
              <a:stCxn id="300" idx="0"/>
            </p:cNvCxnSpPr>
            <p:nvPr/>
          </p:nvCxnSpPr>
          <p:spPr>
            <a:xfrm flipV="1">
              <a:off x="7952308" y="3891050"/>
              <a:ext cx="63875" cy="216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/>
            <p:cNvCxnSpPr>
              <a:stCxn id="287" idx="0"/>
            </p:cNvCxnSpPr>
            <p:nvPr/>
          </p:nvCxnSpPr>
          <p:spPr>
            <a:xfrm flipH="1" flipV="1">
              <a:off x="7033824" y="3891496"/>
              <a:ext cx="367212" cy="21550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/>
            <p:cNvCxnSpPr>
              <a:endCxn id="315" idx="2"/>
            </p:cNvCxnSpPr>
            <p:nvPr/>
          </p:nvCxnSpPr>
          <p:spPr>
            <a:xfrm flipH="1" flipV="1">
              <a:off x="6030546" y="3889805"/>
              <a:ext cx="373400" cy="2171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/>
            <p:cNvCxnSpPr>
              <a:endCxn id="315" idx="2"/>
            </p:cNvCxnSpPr>
            <p:nvPr/>
          </p:nvCxnSpPr>
          <p:spPr>
            <a:xfrm flipV="1">
              <a:off x="5970462" y="3889805"/>
              <a:ext cx="60084" cy="21730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/>
            <p:cNvCxnSpPr>
              <a:endCxn id="314" idx="2"/>
            </p:cNvCxnSpPr>
            <p:nvPr/>
          </p:nvCxnSpPr>
          <p:spPr>
            <a:xfrm flipV="1">
              <a:off x="4973371" y="3891050"/>
              <a:ext cx="63515" cy="216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/>
            <p:cNvCxnSpPr>
              <a:endCxn id="314" idx="2"/>
            </p:cNvCxnSpPr>
            <p:nvPr/>
          </p:nvCxnSpPr>
          <p:spPr>
            <a:xfrm flipH="1" flipV="1">
              <a:off x="5036886" y="3891050"/>
              <a:ext cx="369968" cy="2159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3" name="Rectangle 292"/>
            <p:cNvSpPr/>
            <p:nvPr/>
          </p:nvSpPr>
          <p:spPr>
            <a:xfrm>
              <a:off x="5236853" y="36998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94" name="Straight Connector 293"/>
            <p:cNvCxnSpPr/>
            <p:nvPr/>
          </p:nvCxnSpPr>
          <p:spPr>
            <a:xfrm flipV="1">
              <a:off x="4973371" y="3887646"/>
              <a:ext cx="388937" cy="21946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/>
            <p:cNvCxnSpPr/>
            <p:nvPr/>
          </p:nvCxnSpPr>
          <p:spPr>
            <a:xfrm flipV="1">
              <a:off x="4973371" y="3887646"/>
              <a:ext cx="388938" cy="21946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/>
            <p:cNvCxnSpPr/>
            <p:nvPr/>
          </p:nvCxnSpPr>
          <p:spPr>
            <a:xfrm flipH="1" flipV="1">
              <a:off x="5362308" y="3887645"/>
              <a:ext cx="44546" cy="2193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7" name="Rectangle 296"/>
            <p:cNvSpPr/>
            <p:nvPr/>
          </p:nvSpPr>
          <p:spPr>
            <a:xfrm>
              <a:off x="6228283" y="36971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98" name="Straight Connector 297"/>
            <p:cNvCxnSpPr/>
            <p:nvPr/>
          </p:nvCxnSpPr>
          <p:spPr>
            <a:xfrm flipV="1">
              <a:off x="5970462" y="3884945"/>
              <a:ext cx="383277" cy="2221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/>
            <p:cNvCxnSpPr/>
            <p:nvPr/>
          </p:nvCxnSpPr>
          <p:spPr>
            <a:xfrm flipH="1" flipV="1">
              <a:off x="6353739" y="3884945"/>
              <a:ext cx="50207" cy="222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Rectangle 299"/>
            <p:cNvSpPr/>
            <p:nvPr/>
          </p:nvSpPr>
          <p:spPr>
            <a:xfrm>
              <a:off x="7219739" y="370200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01" name="Straight Connector 300"/>
            <p:cNvCxnSpPr>
              <a:stCxn id="287" idx="0"/>
            </p:cNvCxnSpPr>
            <p:nvPr/>
          </p:nvCxnSpPr>
          <p:spPr>
            <a:xfrm flipH="1" flipV="1">
              <a:off x="7345194" y="3889805"/>
              <a:ext cx="55842" cy="2171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/>
            <p:cNvCxnSpPr>
              <a:stCxn id="274" idx="0"/>
            </p:cNvCxnSpPr>
            <p:nvPr/>
          </p:nvCxnSpPr>
          <p:spPr>
            <a:xfrm flipV="1">
              <a:off x="6967553" y="3889805"/>
              <a:ext cx="377641" cy="21730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Rectangle 302"/>
            <p:cNvSpPr/>
            <p:nvPr/>
          </p:nvSpPr>
          <p:spPr>
            <a:xfrm>
              <a:off x="8201826" y="36998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04" name="Straight Connector 303"/>
            <p:cNvCxnSpPr>
              <a:stCxn id="300" idx="0"/>
            </p:cNvCxnSpPr>
            <p:nvPr/>
          </p:nvCxnSpPr>
          <p:spPr>
            <a:xfrm flipV="1">
              <a:off x="7952308" y="3887645"/>
              <a:ext cx="374974" cy="21946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/>
            <p:cNvCxnSpPr>
              <a:stCxn id="313" idx="0"/>
            </p:cNvCxnSpPr>
            <p:nvPr/>
          </p:nvCxnSpPr>
          <p:spPr>
            <a:xfrm flipH="1" flipV="1">
              <a:off x="8327282" y="3887645"/>
              <a:ext cx="58509" cy="2193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Rectangle 305"/>
            <p:cNvSpPr/>
            <p:nvPr/>
          </p:nvSpPr>
          <p:spPr>
            <a:xfrm>
              <a:off x="6841428" y="2954275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07" name="Rectangle 306"/>
            <p:cNvSpPr/>
            <p:nvPr/>
          </p:nvSpPr>
          <p:spPr>
            <a:xfrm>
              <a:off x="7638302" y="2953047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308" name="Straight Connector 307"/>
            <p:cNvCxnSpPr/>
            <p:nvPr/>
          </p:nvCxnSpPr>
          <p:spPr>
            <a:xfrm flipV="1">
              <a:off x="5362308" y="3252929"/>
              <a:ext cx="1792758" cy="4469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/>
            <p:cNvCxnSpPr/>
            <p:nvPr/>
          </p:nvCxnSpPr>
          <p:spPr>
            <a:xfrm flipV="1">
              <a:off x="6353739" y="3252929"/>
              <a:ext cx="801328" cy="4442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/>
            <p:cNvCxnSpPr/>
            <p:nvPr/>
          </p:nvCxnSpPr>
          <p:spPr>
            <a:xfrm flipV="1">
              <a:off x="5362308" y="3251701"/>
              <a:ext cx="2589632" cy="4481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/>
            <p:cNvCxnSpPr/>
            <p:nvPr/>
          </p:nvCxnSpPr>
          <p:spPr>
            <a:xfrm flipH="1" flipV="1">
              <a:off x="7155066" y="3252929"/>
              <a:ext cx="190128" cy="44907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/>
            <p:cNvCxnSpPr/>
            <p:nvPr/>
          </p:nvCxnSpPr>
          <p:spPr>
            <a:xfrm flipV="1">
              <a:off x="6353739" y="3251701"/>
              <a:ext cx="1598201" cy="445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/>
            <p:cNvCxnSpPr/>
            <p:nvPr/>
          </p:nvCxnSpPr>
          <p:spPr>
            <a:xfrm flipH="1" flipV="1">
              <a:off x="7155066" y="3252929"/>
              <a:ext cx="1172215" cy="4469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/>
            <p:cNvCxnSpPr/>
            <p:nvPr/>
          </p:nvCxnSpPr>
          <p:spPr>
            <a:xfrm flipV="1">
              <a:off x="7345194" y="3251701"/>
              <a:ext cx="606746" cy="4502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/>
            <p:cNvCxnSpPr/>
            <p:nvPr/>
          </p:nvCxnSpPr>
          <p:spPr>
            <a:xfrm flipH="1" flipV="1">
              <a:off x="7951940" y="3251701"/>
              <a:ext cx="375342" cy="4481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Rectangle 318"/>
            <p:cNvSpPr/>
            <p:nvPr/>
          </p:nvSpPr>
          <p:spPr>
            <a:xfrm>
              <a:off x="6274740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1" name="TextBox 320"/>
          <p:cNvSpPr txBox="1"/>
          <p:nvPr/>
        </p:nvSpPr>
        <p:spPr>
          <a:xfrm>
            <a:off x="4871450" y="4444076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Pod 1</a:t>
            </a:r>
            <a:endParaRPr lang="en-US" sz="1200" dirty="0"/>
          </a:p>
        </p:txBody>
      </p:sp>
      <p:sp>
        <p:nvSpPr>
          <p:cNvPr id="322" name="TextBox 321"/>
          <p:cNvSpPr txBox="1"/>
          <p:nvPr/>
        </p:nvSpPr>
        <p:spPr>
          <a:xfrm>
            <a:off x="5925956" y="4440581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Pod 2</a:t>
            </a:r>
            <a:endParaRPr lang="en-US" sz="1200" dirty="0"/>
          </a:p>
        </p:txBody>
      </p:sp>
      <p:sp>
        <p:nvSpPr>
          <p:cNvPr id="323" name="TextBox 322"/>
          <p:cNvSpPr txBox="1"/>
          <p:nvPr/>
        </p:nvSpPr>
        <p:spPr>
          <a:xfrm>
            <a:off x="6918974" y="4443734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Pod 3</a:t>
            </a:r>
            <a:endParaRPr lang="en-US" sz="1200" dirty="0"/>
          </a:p>
        </p:txBody>
      </p:sp>
      <p:sp>
        <p:nvSpPr>
          <p:cNvPr id="324" name="TextBox 323"/>
          <p:cNvSpPr txBox="1"/>
          <p:nvPr/>
        </p:nvSpPr>
        <p:spPr>
          <a:xfrm>
            <a:off x="7928713" y="4444076"/>
            <a:ext cx="6046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Pod 4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6268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Datacenters run the world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Content Placeholder 7" descr="DLS_008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71" y="1600200"/>
            <a:ext cx="6631057" cy="441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26878" y="5773579"/>
            <a:ext cx="11368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D3A600"/>
                </a:solidFill>
              </a:rPr>
              <a:t>Source: Google</a:t>
            </a:r>
            <a:endParaRPr lang="en-US" sz="1000" dirty="0">
              <a:solidFill>
                <a:srgbClr val="D3A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04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Challenges in scale-out designs?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Topology offers high bisection bandwidth</a:t>
            </a:r>
          </a:p>
          <a:p>
            <a:r>
              <a:rPr lang="en-US" dirty="0" smtClean="0"/>
              <a:t>All other system components must be able to exploit this available capacity</a:t>
            </a:r>
          </a:p>
          <a:p>
            <a:pPr lvl="1"/>
            <a:r>
              <a:rPr lang="en-US" dirty="0" smtClean="0"/>
              <a:t>Routing must use all paths</a:t>
            </a:r>
          </a:p>
          <a:p>
            <a:pPr lvl="1"/>
            <a:r>
              <a:rPr lang="en-US" dirty="0" smtClean="0"/>
              <a:t>Transport protocol must </a:t>
            </a:r>
            <a:br>
              <a:rPr lang="en-US" dirty="0" smtClean="0"/>
            </a:br>
            <a:r>
              <a:rPr lang="en-US" dirty="0" smtClean="0"/>
              <a:t>fill all pipes (fast)</a:t>
            </a:r>
          </a:p>
          <a:p>
            <a:pPr lvl="1"/>
            <a:endParaRPr lang="en-US" dirty="0"/>
          </a:p>
        </p:txBody>
      </p:sp>
      <p:grpSp>
        <p:nvGrpSpPr>
          <p:cNvPr id="133" name="Group 132"/>
          <p:cNvGrpSpPr/>
          <p:nvPr/>
        </p:nvGrpSpPr>
        <p:grpSpPr>
          <a:xfrm>
            <a:off x="4850781" y="2953047"/>
            <a:ext cx="3657600" cy="1364373"/>
            <a:chOff x="4850781" y="2953047"/>
            <a:chExt cx="3657600" cy="1364373"/>
          </a:xfrm>
        </p:grpSpPr>
        <p:sp>
          <p:nvSpPr>
            <p:cNvPr id="134" name="Rectangle 133"/>
            <p:cNvSpPr/>
            <p:nvPr/>
          </p:nvSpPr>
          <p:spPr>
            <a:xfrm>
              <a:off x="4862668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4862668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4862668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850781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5296151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5296151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5296151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5284264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5859759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5859759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5859759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5847872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6293242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6293242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6293242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6856850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6856850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6856850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6844963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7290333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7290333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7290333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7278447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7841605" y="424560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7841605" y="419093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7841605" y="4134157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7829718" y="4107108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8275088" y="4245495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8275088" y="4190830"/>
              <a:ext cx="219919" cy="3611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8275088" y="4134052"/>
              <a:ext cx="219919" cy="3611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263201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4911431" y="3703245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5905090" y="370200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6908369" y="3703691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890728" y="3703245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5244085" y="2956595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6040958" y="2955367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71" name="Straight Connector 170"/>
            <p:cNvCxnSpPr/>
            <p:nvPr/>
          </p:nvCxnSpPr>
          <p:spPr>
            <a:xfrm flipV="1">
              <a:off x="5036886" y="3255249"/>
              <a:ext cx="520837" cy="44799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 flipV="1">
              <a:off x="5557723" y="3255249"/>
              <a:ext cx="472823" cy="44675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 flipV="1">
              <a:off x="5036886" y="3254021"/>
              <a:ext cx="1317711" cy="4492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H="1" flipV="1">
              <a:off x="5557723" y="3255249"/>
              <a:ext cx="1476101" cy="4484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V="1">
              <a:off x="6030546" y="3254021"/>
              <a:ext cx="324051" cy="44797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H="1" flipV="1">
              <a:off x="5557723" y="3255249"/>
              <a:ext cx="2458460" cy="44799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 flipV="1">
              <a:off x="6354597" y="3254021"/>
              <a:ext cx="679228" cy="4496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H="1" flipV="1">
              <a:off x="6354597" y="3254021"/>
              <a:ext cx="1661586" cy="4492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 flipV="1">
              <a:off x="6967553" y="3891496"/>
              <a:ext cx="66272" cy="21561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 flipV="1">
              <a:off x="8016183" y="3891050"/>
              <a:ext cx="369608" cy="2159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 flipV="1">
              <a:off x="7952308" y="3891050"/>
              <a:ext cx="63875" cy="216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H="1" flipV="1">
              <a:off x="7033824" y="3891496"/>
              <a:ext cx="367212" cy="21550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 flipH="1" flipV="1">
              <a:off x="6030546" y="3889805"/>
              <a:ext cx="373400" cy="2171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 flipV="1">
              <a:off x="5970462" y="3889805"/>
              <a:ext cx="60084" cy="21730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V="1">
              <a:off x="4973371" y="3891050"/>
              <a:ext cx="63515" cy="216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H="1" flipV="1">
              <a:off x="5036886" y="3891050"/>
              <a:ext cx="369968" cy="2159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Rectangle 186"/>
            <p:cNvSpPr/>
            <p:nvPr/>
          </p:nvSpPr>
          <p:spPr>
            <a:xfrm>
              <a:off x="5236853" y="36998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88" name="Straight Connector 187"/>
            <p:cNvCxnSpPr/>
            <p:nvPr/>
          </p:nvCxnSpPr>
          <p:spPr>
            <a:xfrm flipV="1">
              <a:off x="4973371" y="3887646"/>
              <a:ext cx="388937" cy="21946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V="1">
              <a:off x="4973371" y="3887646"/>
              <a:ext cx="388938" cy="21946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flipH="1" flipV="1">
              <a:off x="5362308" y="3887645"/>
              <a:ext cx="44546" cy="2193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Rectangle 190"/>
            <p:cNvSpPr/>
            <p:nvPr/>
          </p:nvSpPr>
          <p:spPr>
            <a:xfrm>
              <a:off x="6228283" y="36971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92" name="Straight Connector 191"/>
            <p:cNvCxnSpPr/>
            <p:nvPr/>
          </p:nvCxnSpPr>
          <p:spPr>
            <a:xfrm flipV="1">
              <a:off x="5970462" y="3884945"/>
              <a:ext cx="383277" cy="22216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flipH="1" flipV="1">
              <a:off x="6353739" y="3884945"/>
              <a:ext cx="50207" cy="22205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Rectangle 193"/>
            <p:cNvSpPr/>
            <p:nvPr/>
          </p:nvSpPr>
          <p:spPr>
            <a:xfrm>
              <a:off x="7219739" y="370200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95" name="Straight Connector 194"/>
            <p:cNvCxnSpPr/>
            <p:nvPr/>
          </p:nvCxnSpPr>
          <p:spPr>
            <a:xfrm flipH="1" flipV="1">
              <a:off x="7345194" y="3889805"/>
              <a:ext cx="55842" cy="2171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flipV="1">
              <a:off x="6967553" y="3889805"/>
              <a:ext cx="377641" cy="21730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7" name="Rectangle 196"/>
            <p:cNvSpPr/>
            <p:nvPr/>
          </p:nvSpPr>
          <p:spPr>
            <a:xfrm>
              <a:off x="8201826" y="3699840"/>
              <a:ext cx="250911" cy="187805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98" name="Straight Connector 197"/>
            <p:cNvCxnSpPr/>
            <p:nvPr/>
          </p:nvCxnSpPr>
          <p:spPr>
            <a:xfrm flipV="1">
              <a:off x="7952308" y="3887645"/>
              <a:ext cx="374974" cy="21946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/>
            <p:cNvCxnSpPr/>
            <p:nvPr/>
          </p:nvCxnSpPr>
          <p:spPr>
            <a:xfrm flipH="1" flipV="1">
              <a:off x="8327282" y="3887645"/>
              <a:ext cx="58509" cy="21936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0" name="Rectangle 199"/>
            <p:cNvSpPr/>
            <p:nvPr/>
          </p:nvSpPr>
          <p:spPr>
            <a:xfrm>
              <a:off x="6841428" y="2954275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7638302" y="2953047"/>
              <a:ext cx="627276" cy="298654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202" name="Straight Connector 201"/>
            <p:cNvCxnSpPr/>
            <p:nvPr/>
          </p:nvCxnSpPr>
          <p:spPr>
            <a:xfrm flipV="1">
              <a:off x="5362308" y="3252929"/>
              <a:ext cx="1792758" cy="4469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/>
            <p:cNvCxnSpPr/>
            <p:nvPr/>
          </p:nvCxnSpPr>
          <p:spPr>
            <a:xfrm flipV="1">
              <a:off x="6353739" y="3252929"/>
              <a:ext cx="801328" cy="4442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/>
            <p:cNvCxnSpPr/>
            <p:nvPr/>
          </p:nvCxnSpPr>
          <p:spPr>
            <a:xfrm flipV="1">
              <a:off x="5362308" y="3251701"/>
              <a:ext cx="2589632" cy="4481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/>
            <p:cNvCxnSpPr/>
            <p:nvPr/>
          </p:nvCxnSpPr>
          <p:spPr>
            <a:xfrm flipH="1" flipV="1">
              <a:off x="7155066" y="3252929"/>
              <a:ext cx="190128" cy="44907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/>
            <p:cNvCxnSpPr/>
            <p:nvPr/>
          </p:nvCxnSpPr>
          <p:spPr>
            <a:xfrm flipV="1">
              <a:off x="6353739" y="3251701"/>
              <a:ext cx="1598201" cy="4454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/>
            <p:cNvCxnSpPr/>
            <p:nvPr/>
          </p:nvCxnSpPr>
          <p:spPr>
            <a:xfrm flipH="1" flipV="1">
              <a:off x="7155066" y="3252929"/>
              <a:ext cx="1172215" cy="446911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/>
            <p:cNvCxnSpPr/>
            <p:nvPr/>
          </p:nvCxnSpPr>
          <p:spPr>
            <a:xfrm flipV="1">
              <a:off x="7345194" y="3251701"/>
              <a:ext cx="606746" cy="45029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/>
          </p:nvCxnSpPr>
          <p:spPr>
            <a:xfrm flipH="1" flipV="1">
              <a:off x="7951940" y="3251701"/>
              <a:ext cx="375342" cy="44813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Rectangle 209"/>
            <p:cNvSpPr/>
            <p:nvPr/>
          </p:nvSpPr>
          <p:spPr>
            <a:xfrm>
              <a:off x="6274740" y="4107004"/>
              <a:ext cx="245180" cy="21031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36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5-minute break!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5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</a:t>
            </a:r>
            <a:r>
              <a:rPr lang="en-US" dirty="0" smtClean="0"/>
              <a:t>traffic characteristics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key characteristics</a:t>
            </a:r>
          </a:p>
          <a:p>
            <a:pPr lvl="1"/>
            <a:r>
              <a:rPr lang="en-US" dirty="0" smtClean="0"/>
              <a:t>Most flows are small</a:t>
            </a:r>
          </a:p>
          <a:p>
            <a:pPr lvl="1"/>
            <a:r>
              <a:rPr lang="en-US" dirty="0" smtClean="0"/>
              <a:t>Most bytes come from large flows</a:t>
            </a:r>
          </a:p>
          <a:p>
            <a:endParaRPr lang="en-US" dirty="0" smtClean="0"/>
          </a:p>
          <a:p>
            <a:r>
              <a:rPr lang="en-US" dirty="0" smtClean="0"/>
              <a:t>Applications want</a:t>
            </a:r>
          </a:p>
          <a:p>
            <a:pPr lvl="1"/>
            <a:r>
              <a:rPr lang="en-US" dirty="0" smtClean="0"/>
              <a:t>High bandwidth (large flows)</a:t>
            </a:r>
          </a:p>
          <a:p>
            <a:pPr lvl="1"/>
            <a:r>
              <a:rPr lang="en-US" dirty="0" smtClean="0">
                <a:solidFill>
                  <a:srgbClr val="0000FF"/>
                </a:solidFill>
              </a:rPr>
              <a:t>Low latency</a:t>
            </a:r>
            <a:r>
              <a:rPr lang="en-US" dirty="0" smtClean="0"/>
              <a:t> (small flows)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419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Very low RTTs within the DC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Implications of O(1) </a:t>
            </a:r>
            <a:r>
              <a:rPr lang="en-US" dirty="0" err="1" smtClean="0"/>
              <a:t>μsec</a:t>
            </a:r>
            <a:r>
              <a:rPr lang="en-US" dirty="0" smtClean="0"/>
              <a:t> latency</a:t>
            </a:r>
          </a:p>
          <a:p>
            <a:pPr lvl="1"/>
            <a:r>
              <a:rPr lang="en-US" dirty="0" smtClean="0"/>
              <a:t>BW x delay</a:t>
            </a:r>
          </a:p>
          <a:p>
            <a:pPr lvl="2"/>
            <a:r>
              <a:rPr lang="en-US" dirty="0" smtClean="0"/>
              <a:t>10Gbps x 1μsec = 10000 bits = 2.5 500-Byte packets</a:t>
            </a:r>
          </a:p>
          <a:p>
            <a:pPr lvl="1"/>
            <a:r>
              <a:rPr lang="en-US" dirty="0" smtClean="0"/>
              <a:t>Consider TX 500B @ 10Gbps = 0.4μs per hop = 2μs if a packet traverses 5 hops and waits behind one packet at every hop</a:t>
            </a:r>
          </a:p>
          <a:p>
            <a:pPr lvl="1"/>
            <a:r>
              <a:rPr lang="en-US" dirty="0" smtClean="0"/>
              <a:t>What does this mean for buffering and switch design?</a:t>
            </a:r>
          </a:p>
          <a:p>
            <a:pPr lvl="1"/>
            <a:r>
              <a:rPr lang="en-US" dirty="0" smtClean="0"/>
              <a:t>What does this mean for congestion control?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3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Application-level latency 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Applications want low latency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redictable / guaranteed bounds on flow completion time, including the worst-case!</a:t>
            </a:r>
            <a:endParaRPr lang="en-US" dirty="0"/>
          </a:p>
          <a:p>
            <a:pPr lvl="1"/>
            <a:r>
              <a:rPr lang="en-US" dirty="0" smtClean="0"/>
              <a:t>How is still an open question</a:t>
            </a:r>
          </a:p>
          <a:p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097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Characteristics</a:t>
            </a:r>
          </a:p>
          <a:p>
            <a:pPr lvl="1"/>
            <a:r>
              <a:rPr lang="en-US" dirty="0" smtClean="0"/>
              <a:t>Huge scale </a:t>
            </a:r>
          </a:p>
          <a:p>
            <a:pPr lvl="2"/>
            <a:r>
              <a:rPr lang="en-US" dirty="0" smtClean="0"/>
              <a:t>~20,000 switches/routers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ontrast: AT&amp;T ~500 routers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1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  <a:p>
            <a:pPr lvl="1"/>
            <a:r>
              <a:rPr lang="en-US" dirty="0" smtClean="0"/>
              <a:t>Huge scale</a:t>
            </a:r>
          </a:p>
          <a:p>
            <a:pPr lvl="1"/>
            <a:r>
              <a:rPr lang="en-US" dirty="0" smtClean="0"/>
              <a:t>Limited geographic scope</a:t>
            </a:r>
          </a:p>
          <a:p>
            <a:pPr lvl="2"/>
            <a:r>
              <a:rPr lang="en-US" dirty="0" smtClean="0"/>
              <a:t>High bandwidth: 10/40/100G  (Contrast: DSL/WiFi)</a:t>
            </a:r>
          </a:p>
          <a:p>
            <a:pPr lvl="2"/>
            <a:r>
              <a:rPr lang="en-US" dirty="0" smtClean="0"/>
              <a:t>Very low RTT: 1-10s </a:t>
            </a:r>
            <a:r>
              <a:rPr lang="en-US" dirty="0" err="1" smtClean="0"/>
              <a:t>μsecs</a:t>
            </a:r>
            <a:r>
              <a:rPr lang="en-US" dirty="0" smtClean="0"/>
              <a:t> (Contrast: 100s </a:t>
            </a:r>
            <a:r>
              <a:rPr lang="en-US" dirty="0" err="1" smtClean="0"/>
              <a:t>msecs</a:t>
            </a:r>
            <a:r>
              <a:rPr lang="en-US" dirty="0" smtClean="0"/>
              <a:t>)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  <a:p>
            <a:pPr lvl="1"/>
            <a:r>
              <a:rPr lang="en-US" dirty="0" smtClean="0"/>
              <a:t>Huge scale</a:t>
            </a:r>
          </a:p>
          <a:p>
            <a:pPr lvl="1"/>
            <a:r>
              <a:rPr lang="en-US" dirty="0" smtClean="0"/>
              <a:t>Limited geographic scope</a:t>
            </a:r>
          </a:p>
          <a:p>
            <a:pPr lvl="1"/>
            <a:r>
              <a:rPr lang="en-US" dirty="0" smtClean="0"/>
              <a:t>Limited heterogeneity</a:t>
            </a:r>
          </a:p>
          <a:p>
            <a:pPr lvl="2"/>
            <a:r>
              <a:rPr lang="en-US" dirty="0"/>
              <a:t>L</a:t>
            </a:r>
            <a:r>
              <a:rPr lang="en-US" dirty="0" smtClean="0"/>
              <a:t>ink speeds, technologies, latencies, …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83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</a:t>
            </a:r>
          </a:p>
          <a:p>
            <a:pPr lvl="1"/>
            <a:r>
              <a:rPr lang="en-US" dirty="0" smtClean="0"/>
              <a:t>Huge scale</a:t>
            </a:r>
          </a:p>
          <a:p>
            <a:pPr lvl="1"/>
            <a:r>
              <a:rPr lang="en-US" dirty="0" smtClean="0"/>
              <a:t>Limited geographic scope</a:t>
            </a:r>
          </a:p>
          <a:p>
            <a:pPr lvl="1"/>
            <a:r>
              <a:rPr lang="en-US" dirty="0" smtClean="0"/>
              <a:t>Limited heterogeneity</a:t>
            </a:r>
          </a:p>
          <a:p>
            <a:pPr lvl="1"/>
            <a:r>
              <a:rPr lang="en-US" dirty="0" smtClean="0"/>
              <a:t>Regular/planned topologies (e.g., trees)</a:t>
            </a:r>
          </a:p>
          <a:p>
            <a:pPr lvl="2"/>
            <a:r>
              <a:rPr lang="en-US" dirty="0" smtClean="0"/>
              <a:t>Contrast: ad-hoc evolution of wide-area topologies</a:t>
            </a:r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19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2"/>
            <a:r>
              <a:rPr lang="en-US" dirty="0" smtClean="0"/>
              <a:t>Recall that all east-west traffic use it</a:t>
            </a:r>
          </a:p>
          <a:p>
            <a:pPr lvl="2"/>
            <a:r>
              <a:rPr lang="en-US" dirty="0" smtClean="0"/>
              <a:t>Target: any server can communicate at its full link speed</a:t>
            </a:r>
          </a:p>
          <a:p>
            <a:pPr lvl="2"/>
            <a:r>
              <a:rPr lang="en-US" dirty="0" smtClean="0"/>
              <a:t>Target: making impactful use of this bandwidth by leveraging application-level knowledge</a:t>
            </a:r>
          </a:p>
          <a:p>
            <a:pPr lvl="2"/>
            <a:r>
              <a:rPr lang="en-US" dirty="0" smtClean="0"/>
              <a:t>How: Next lecture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75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Datacenters run the world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 dirty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12" name="Content Placeholder 11" descr="CBF_009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71" y="1600200"/>
            <a:ext cx="6631057" cy="4419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826878" y="5773579"/>
            <a:ext cx="11368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D3A600"/>
                </a:solidFill>
              </a:rPr>
              <a:t>Source: Google</a:t>
            </a:r>
            <a:endParaRPr lang="en-US" sz="1000" dirty="0">
              <a:solidFill>
                <a:srgbClr val="D3A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171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1"/>
            <a:r>
              <a:rPr lang="en-US" dirty="0" smtClean="0"/>
              <a:t>Extreme latency requirements </a:t>
            </a:r>
          </a:p>
          <a:p>
            <a:pPr lvl="2"/>
            <a:r>
              <a:rPr lang="en-US" dirty="0" smtClean="0"/>
              <a:t>Affects user-facing applications</a:t>
            </a:r>
          </a:p>
          <a:p>
            <a:pPr lvl="2"/>
            <a:r>
              <a:rPr lang="en-US" dirty="0" smtClean="0"/>
              <a:t>Target: 1μs RTTs</a:t>
            </a:r>
          </a:p>
          <a:p>
            <a:pPr lvl="2"/>
            <a:r>
              <a:rPr lang="en-US" dirty="0" smtClean="0"/>
              <a:t>Target: Minimize flow completion time</a:t>
            </a:r>
          </a:p>
          <a:p>
            <a:pPr lvl="2"/>
            <a:r>
              <a:rPr lang="en-US" dirty="0" smtClean="0"/>
              <a:t>How: Next lecture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1"/>
            <a:r>
              <a:rPr lang="en-US" dirty="0" smtClean="0"/>
              <a:t>Extreme latency requirements </a:t>
            </a:r>
          </a:p>
          <a:p>
            <a:pPr lvl="1"/>
            <a:r>
              <a:rPr lang="en-US" dirty="0" smtClean="0"/>
              <a:t>Predictable, deterministic performance</a:t>
            </a:r>
          </a:p>
          <a:p>
            <a:pPr lvl="2"/>
            <a:r>
              <a:rPr lang="en-US" dirty="0" smtClean="0"/>
              <a:t>“Your packet will reach in </a:t>
            </a:r>
            <a:r>
              <a:rPr lang="en-US" dirty="0" err="1" smtClean="0"/>
              <a:t>Xms</a:t>
            </a:r>
            <a:r>
              <a:rPr lang="en-US" dirty="0" smtClean="0"/>
              <a:t>, or not at all”</a:t>
            </a:r>
          </a:p>
          <a:p>
            <a:pPr lvl="2"/>
            <a:r>
              <a:rPr lang="en-US" dirty="0" smtClean="0"/>
              <a:t>“Your VM will always see at least </a:t>
            </a:r>
            <a:r>
              <a:rPr lang="en-US" dirty="0" err="1" smtClean="0"/>
              <a:t>YGbps</a:t>
            </a:r>
            <a:r>
              <a:rPr lang="en-US" dirty="0" smtClean="0"/>
              <a:t> throughput”</a:t>
            </a:r>
          </a:p>
          <a:p>
            <a:pPr lvl="2"/>
            <a:r>
              <a:rPr lang="en-US" dirty="0" smtClean="0"/>
              <a:t>How: Still an open question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1"/>
            <a:r>
              <a:rPr lang="en-US" dirty="0" smtClean="0"/>
              <a:t>Extreme latency requirements </a:t>
            </a:r>
          </a:p>
          <a:p>
            <a:pPr lvl="1"/>
            <a:r>
              <a:rPr lang="en-US" dirty="0" smtClean="0"/>
              <a:t>Predictable, deterministic performance</a:t>
            </a:r>
          </a:p>
          <a:p>
            <a:pPr lvl="1"/>
            <a:r>
              <a:rPr lang="en-US" dirty="0" smtClean="0"/>
              <a:t>Differentiating between tenants is key</a:t>
            </a:r>
          </a:p>
          <a:p>
            <a:pPr lvl="1"/>
            <a:r>
              <a:rPr lang="en-US" dirty="0" smtClean="0"/>
              <a:t>“No traffic between VMs of tenant A and tenant B”</a:t>
            </a:r>
          </a:p>
          <a:p>
            <a:pPr lvl="1"/>
            <a:r>
              <a:rPr lang="en-US" dirty="0" smtClean="0"/>
              <a:t>“Tenant X cannot consume more than </a:t>
            </a:r>
            <a:r>
              <a:rPr lang="en-US" dirty="0" err="1" smtClean="0"/>
              <a:t>XGbps</a:t>
            </a:r>
            <a:r>
              <a:rPr lang="en-US" dirty="0" smtClean="0"/>
              <a:t>” </a:t>
            </a:r>
          </a:p>
          <a:p>
            <a:pPr lvl="1"/>
            <a:r>
              <a:rPr lang="en-US" dirty="0" smtClean="0"/>
              <a:t>“Tenant Y’s traffic is low priority”</a:t>
            </a:r>
          </a:p>
          <a:p>
            <a:pPr lvl="1"/>
            <a:r>
              <a:rPr lang="en-US" dirty="0" smtClean="0"/>
              <a:t>How: Mechanism can be SDN, but there are many policies without any consensus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413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1"/>
            <a:r>
              <a:rPr lang="en-US" dirty="0" smtClean="0"/>
              <a:t>Extreme latency requirements </a:t>
            </a:r>
          </a:p>
          <a:p>
            <a:pPr lvl="1"/>
            <a:r>
              <a:rPr lang="en-US" dirty="0" smtClean="0"/>
              <a:t>Predictable, deterministic performance</a:t>
            </a:r>
          </a:p>
          <a:p>
            <a:pPr lvl="1"/>
            <a:r>
              <a:rPr lang="en-US" dirty="0" smtClean="0"/>
              <a:t>Differentiating between tenants is key</a:t>
            </a:r>
          </a:p>
          <a:p>
            <a:pPr lvl="1"/>
            <a:r>
              <a:rPr lang="en-US" dirty="0" smtClean="0"/>
              <a:t>Scalability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4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</a:p>
          <a:p>
            <a:pPr lvl="1"/>
            <a:r>
              <a:rPr lang="en-US" dirty="0" smtClean="0"/>
              <a:t>Extreme bisection bandwidth requirements </a:t>
            </a:r>
          </a:p>
          <a:p>
            <a:pPr lvl="1"/>
            <a:r>
              <a:rPr lang="en-US" dirty="0" smtClean="0"/>
              <a:t>Extreme latency requirements </a:t>
            </a:r>
          </a:p>
          <a:p>
            <a:pPr lvl="1"/>
            <a:r>
              <a:rPr lang="en-US" dirty="0" smtClean="0"/>
              <a:t>Predictable, deterministic performance</a:t>
            </a:r>
          </a:p>
          <a:p>
            <a:pPr lvl="1"/>
            <a:r>
              <a:rPr lang="en-US" dirty="0" smtClean="0"/>
              <a:t>Differentiating between tenants is key</a:t>
            </a:r>
          </a:p>
          <a:p>
            <a:pPr lvl="1"/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Cost/efficiency </a:t>
            </a:r>
          </a:p>
          <a:p>
            <a:pPr lvl="2"/>
            <a:r>
              <a:rPr lang="en-US" dirty="0"/>
              <a:t>F</a:t>
            </a:r>
            <a:r>
              <a:rPr lang="en-US" dirty="0" smtClean="0"/>
              <a:t>ocus on commodity solutions, ease of management</a:t>
            </a:r>
          </a:p>
          <a:p>
            <a:pPr lvl="2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584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degrees of (design) freedom</a:t>
            </a:r>
          </a:p>
          <a:p>
            <a:pPr lvl="1"/>
            <a:r>
              <a:rPr lang="en-US" dirty="0" smtClean="0"/>
              <a:t>Single administrative domain</a:t>
            </a:r>
          </a:p>
          <a:p>
            <a:pPr lvl="2"/>
            <a:r>
              <a:rPr lang="en-US" dirty="0" smtClean="0"/>
              <a:t>Can deviate from standards, invent your own, etc.</a:t>
            </a:r>
          </a:p>
          <a:p>
            <a:pPr lvl="2"/>
            <a:r>
              <a:rPr lang="en-US" smtClean="0"/>
              <a:t>Clean-slate </a:t>
            </a:r>
            <a:r>
              <a:rPr lang="en-US" dirty="0" smtClean="0"/>
              <a:t>deployment is still feasible </a:t>
            </a:r>
          </a:p>
          <a:p>
            <a:pPr lvl="1"/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48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degrees of (design) freedom</a:t>
            </a:r>
          </a:p>
          <a:p>
            <a:pPr lvl="1"/>
            <a:r>
              <a:rPr lang="en-US" dirty="0" smtClean="0"/>
              <a:t>Single administrative domain</a:t>
            </a:r>
          </a:p>
          <a:p>
            <a:pPr lvl="1"/>
            <a:r>
              <a:rPr lang="en-US" dirty="0" smtClean="0"/>
              <a:t>Control over network and endpoint(s)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an change (say) addressing, congestion control, etc.</a:t>
            </a:r>
          </a:p>
          <a:p>
            <a:pPr lvl="2"/>
            <a:r>
              <a:rPr lang="en-US" dirty="0"/>
              <a:t>C</a:t>
            </a:r>
            <a:r>
              <a:rPr lang="en-US" dirty="0" smtClean="0"/>
              <a:t>an add mechanisms for security/policy/etc. at the endpoints (typically in the hypervisor)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96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What’s different about DC networks?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degrees of (design) freedom</a:t>
            </a:r>
          </a:p>
          <a:p>
            <a:pPr lvl="1"/>
            <a:r>
              <a:rPr lang="en-US" dirty="0" smtClean="0"/>
              <a:t>Single administrative domain</a:t>
            </a:r>
          </a:p>
          <a:p>
            <a:pPr lvl="1"/>
            <a:r>
              <a:rPr lang="en-US" dirty="0" smtClean="0"/>
              <a:t>Control over network and endpoint(s)</a:t>
            </a:r>
          </a:p>
          <a:p>
            <a:pPr lvl="1"/>
            <a:r>
              <a:rPr lang="en-US" dirty="0" smtClean="0"/>
              <a:t>Control over the placement of traffic source/sink</a:t>
            </a:r>
          </a:p>
          <a:p>
            <a:pPr lvl="2"/>
            <a:r>
              <a:rPr lang="en-US" dirty="0" smtClean="0"/>
              <a:t>Map-reduce scheduler chooses where tasks run</a:t>
            </a:r>
          </a:p>
          <a:p>
            <a:pPr lvl="2"/>
            <a:r>
              <a:rPr lang="en-US" dirty="0" smtClean="0"/>
              <a:t>Distributed file system dictates where data blocks are replicated</a:t>
            </a:r>
          </a:p>
          <a:p>
            <a:pPr lvl="2"/>
            <a:r>
              <a:rPr lang="en-US" dirty="0" smtClean="0"/>
              <a:t>Can control what traffic crosses which links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8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Datacenters </a:t>
            </a:r>
          </a:p>
          <a:p>
            <a:pPr lvl="1"/>
            <a:r>
              <a:rPr lang="en-US" dirty="0"/>
              <a:t>N</a:t>
            </a:r>
            <a:r>
              <a:rPr lang="en-US" dirty="0" smtClean="0"/>
              <a:t>ew characteristics and goals ⇒ new opportunities</a:t>
            </a:r>
          </a:p>
          <a:p>
            <a:pPr lvl="1"/>
            <a:r>
              <a:rPr lang="en-US" dirty="0"/>
              <a:t>S</a:t>
            </a:r>
            <a:r>
              <a:rPr lang="en-US" dirty="0" smtClean="0"/>
              <a:t>calability is the baseline requirement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ore emphasis on performance, both on bandwidth and latency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ess emphasis on heterogeneity</a:t>
            </a:r>
          </a:p>
          <a:p>
            <a:pPr lvl="1"/>
            <a:r>
              <a:rPr lang="en-US" dirty="0" smtClean="0"/>
              <a:t>Less emphasis on interoperability 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00FF"/>
                </a:solidFill>
              </a:rPr>
              <a:t>Next lecture</a:t>
            </a:r>
            <a:r>
              <a:rPr lang="en-US" dirty="0" smtClean="0"/>
              <a:t>: networking in datacenters</a:t>
            </a:r>
          </a:p>
          <a:p>
            <a:pPr lvl="1"/>
            <a:endParaRPr lang="en-US" dirty="0" smtClean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Datacenters run the world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Content Placeholder 6" descr="PRY_20.jpe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671" y="1600200"/>
            <a:ext cx="6631057" cy="44196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374659" y="5773579"/>
            <a:ext cx="129234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solidFill>
                  <a:srgbClr val="D3A600"/>
                </a:solidFill>
              </a:rPr>
              <a:t>Source</a:t>
            </a:r>
            <a:r>
              <a:rPr lang="en-US" sz="1000" smtClean="0">
                <a:solidFill>
                  <a:srgbClr val="D3A600"/>
                </a:solidFill>
              </a:rPr>
              <a:t>: Facebook</a:t>
            </a:r>
            <a:endParaRPr lang="en-US" sz="1000" dirty="0">
              <a:solidFill>
                <a:srgbClr val="D3A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7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big is a datacenter (DC)?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1M servers/site [Microsoft/Amazon/Google] </a:t>
            </a:r>
          </a:p>
          <a:p>
            <a:r>
              <a:rPr lang="en-US" dirty="0" smtClean="0"/>
              <a:t>&gt; $1B to build one site [Facebook]</a:t>
            </a:r>
          </a:p>
          <a:p>
            <a:r>
              <a:rPr lang="en-US" dirty="0" smtClean="0"/>
              <a:t>&gt;$20M/month/site operational costs [MS</a:t>
            </a:r>
            <a:r>
              <a:rPr lang="fr-FR" dirty="0" smtClean="0"/>
              <a:t>’</a:t>
            </a:r>
            <a:r>
              <a:rPr lang="en-US" dirty="0" smtClean="0"/>
              <a:t>09]</a:t>
            </a:r>
          </a:p>
          <a:p>
            <a:r>
              <a:rPr lang="en-US" dirty="0"/>
              <a:t>D</a:t>
            </a:r>
            <a:r>
              <a:rPr lang="en-US" dirty="0" smtClean="0"/>
              <a:t>ata </a:t>
            </a:r>
            <a:r>
              <a:rPr lang="en-US" dirty="0"/>
              <a:t>center hardware spending will grow to </a:t>
            </a:r>
            <a:r>
              <a:rPr lang="en-US" dirty="0">
                <a:solidFill>
                  <a:srgbClr val="0000FF"/>
                </a:solidFill>
              </a:rPr>
              <a:t>$177 billion</a:t>
            </a:r>
            <a:r>
              <a:rPr lang="en-US" dirty="0"/>
              <a:t> in 2017</a:t>
            </a:r>
            <a:r>
              <a:rPr lang="en-US" dirty="0" smtClean="0"/>
              <a:t>. [Gartner report]</a:t>
            </a:r>
          </a:p>
          <a:p>
            <a:endParaRPr lang="en-US" dirty="0" smtClean="0"/>
          </a:p>
          <a:p>
            <a:r>
              <a:rPr lang="en-US" dirty="0" smtClean="0"/>
              <a:t>But only O(10-100) sites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2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Implications (1)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Scale</a:t>
            </a:r>
          </a:p>
          <a:p>
            <a:pPr lvl="1"/>
            <a:r>
              <a:rPr lang="en-US" dirty="0" smtClean="0"/>
              <a:t>Need scalable designs: e.g., avoid flooding</a:t>
            </a:r>
          </a:p>
          <a:p>
            <a:pPr lvl="1"/>
            <a:r>
              <a:rPr lang="en-US" dirty="0" smtClean="0"/>
              <a:t>Low-cost designs: e.g., use commodity technology</a:t>
            </a:r>
          </a:p>
          <a:p>
            <a:pPr lvl="1"/>
            <a:r>
              <a:rPr lang="en-US" dirty="0" smtClean="0"/>
              <a:t>High utilization (efficiency): e.g., &gt;80% avg. utilization</a:t>
            </a:r>
          </a:p>
          <a:p>
            <a:pPr lvl="2"/>
            <a:r>
              <a:rPr lang="en-US" dirty="0" smtClean="0">
                <a:solidFill>
                  <a:srgbClr val="0000FF"/>
                </a:solidFill>
              </a:rPr>
              <a:t>Contrast</a:t>
            </a:r>
            <a:r>
              <a:rPr lang="en-US" dirty="0" smtClean="0"/>
              <a:t>: avg. utilization on Internet links often ~30%</a:t>
            </a:r>
          </a:p>
          <a:p>
            <a:pPr lvl="1"/>
            <a:r>
              <a:rPr lang="en-US" dirty="0" smtClean="0"/>
              <a:t> Tolerate frequent failure</a:t>
            </a:r>
          </a:p>
          <a:p>
            <a:pPr lvl="2"/>
            <a:r>
              <a:rPr lang="en-US" dirty="0" smtClean="0"/>
              <a:t>Large number of (low cost) components </a:t>
            </a:r>
          </a:p>
          <a:p>
            <a:pPr lvl="1"/>
            <a:r>
              <a:rPr lang="en-US" dirty="0" smtClean="0"/>
              <a:t> Automate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11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Implications (2)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Service model: clouds / </a:t>
            </a:r>
            <a:r>
              <a:rPr lang="en-US" dirty="0" smtClean="0">
                <a:solidFill>
                  <a:srgbClr val="0000FF"/>
                </a:solidFill>
              </a:rPr>
              <a:t>multi-tenancy</a:t>
            </a:r>
          </a:p>
          <a:p>
            <a:pPr lvl="1"/>
            <a:r>
              <a:rPr lang="en-US" dirty="0"/>
              <a:t>P</a:t>
            </a:r>
            <a:r>
              <a:rPr lang="en-US" dirty="0" smtClean="0"/>
              <a:t>erformance guarantees</a:t>
            </a:r>
          </a:p>
          <a:p>
            <a:pPr lvl="1"/>
            <a:r>
              <a:rPr lang="en-US" dirty="0"/>
              <a:t>I</a:t>
            </a:r>
            <a:r>
              <a:rPr lang="en-US" dirty="0" smtClean="0"/>
              <a:t>solation guarantees</a:t>
            </a:r>
          </a:p>
          <a:p>
            <a:pPr lvl="1"/>
            <a:r>
              <a:rPr lang="en-US" dirty="0" smtClean="0"/>
              <a:t>Portability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50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Applications</a:t>
            </a:r>
            <a:endParaRPr lang="en-US" dirty="0"/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theme: </a:t>
            </a:r>
            <a:r>
              <a:rPr lang="en-US" dirty="0" smtClean="0">
                <a:solidFill>
                  <a:srgbClr val="0000FF"/>
                </a:solidFill>
              </a:rPr>
              <a:t>parallelism</a:t>
            </a:r>
          </a:p>
          <a:p>
            <a:pPr lvl="1"/>
            <a:r>
              <a:rPr lang="en-US" dirty="0" smtClean="0"/>
              <a:t>Applications decomposed into tasks</a:t>
            </a:r>
          </a:p>
          <a:p>
            <a:pPr lvl="1"/>
            <a:r>
              <a:rPr lang="en-US" dirty="0" smtClean="0"/>
              <a:t>Running in parallel on different machines</a:t>
            </a:r>
          </a:p>
          <a:p>
            <a:r>
              <a:rPr lang="en-US" dirty="0" smtClean="0"/>
              <a:t>Two common paradigms</a:t>
            </a:r>
          </a:p>
          <a:p>
            <a:pPr lvl="1"/>
            <a:r>
              <a:rPr lang="en-US" dirty="0" smtClean="0"/>
              <a:t>Partition-Aggregate</a:t>
            </a:r>
          </a:p>
          <a:p>
            <a:pPr lvl="1"/>
            <a:r>
              <a:rPr lang="en-US" dirty="0" smtClean="0"/>
              <a:t>Map-Reduce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April 3, 2017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EECS 489 – Lecture 21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8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/>
    </p:bldLst>
  </p:timing>
</p:sld>
</file>

<file path=ppt/theme/theme1.xml><?xml version="1.0" encoding="utf-8"?>
<a:theme xmlns:a="http://schemas.openxmlformats.org/drawingml/2006/main" name="dbllineb">
  <a:themeElements>
    <a:clrScheme name="">
      <a:dk1>
        <a:srgbClr val="333399"/>
      </a:dk1>
      <a:lt1>
        <a:srgbClr val="FFFFFF"/>
      </a:lt1>
      <a:dk2>
        <a:srgbClr val="CC0000"/>
      </a:dk2>
      <a:lt2>
        <a:srgbClr val="CECECE"/>
      </a:lt2>
      <a:accent1>
        <a:srgbClr val="EBEBEB"/>
      </a:accent1>
      <a:accent2>
        <a:srgbClr val="232323"/>
      </a:accent2>
      <a:accent3>
        <a:srgbClr val="FFFFFF"/>
      </a:accent3>
      <a:accent4>
        <a:srgbClr val="2A2A82"/>
      </a:accent4>
      <a:accent5>
        <a:srgbClr val="F3F3F3"/>
      </a:accent5>
      <a:accent6>
        <a:srgbClr val="1F1F1F"/>
      </a:accent6>
      <a:hlink>
        <a:srgbClr val="9C9C9C"/>
      </a:hlink>
      <a:folHlink>
        <a:srgbClr val="676767"/>
      </a:folHlink>
    </a:clrScheme>
    <a:fontScheme name="dbllineb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2"/>
          </a:solidFill>
          <a:prstDash val="solid"/>
          <a:round/>
          <a:headEnd type="none" w="med" len="med"/>
          <a:tailEnd type="stealth" w="med" len="lg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2"/>
          </a:solidFill>
          <a:prstDash val="solid"/>
          <a:round/>
          <a:headEnd type="none" w="med" len="med"/>
          <a:tailEnd type="stealth" w="med" len="lg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bllineb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bllineb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c:\msoffice\powerpnt\template\bwovrhd\dbllineb.ppt</Template>
  <TotalTime>1490454775</TotalTime>
  <Pages>7</Pages>
  <Words>1805</Words>
  <Application>Microsoft Macintosh PowerPoint</Application>
  <PresentationFormat>On-screen Show (4:3)</PresentationFormat>
  <Paragraphs>439</Paragraphs>
  <Slides>48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Arial Black</vt:lpstr>
      <vt:lpstr>Gill Sans</vt:lpstr>
      <vt:lpstr>Monotype Sorts</vt:lpstr>
      <vt:lpstr>ＭＳ Ｐゴシック</vt:lpstr>
      <vt:lpstr>Times New Roman</vt:lpstr>
      <vt:lpstr>ZapfDingbats</vt:lpstr>
      <vt:lpstr>Arial</vt:lpstr>
      <vt:lpstr>dbllineb</vt:lpstr>
      <vt:lpstr>EECS 489 Computer Networks  Winter 2017</vt:lpstr>
      <vt:lpstr>Agenda</vt:lpstr>
      <vt:lpstr>Datacenters run the world</vt:lpstr>
      <vt:lpstr>Datacenters run the world</vt:lpstr>
      <vt:lpstr>Datacenters run the world</vt:lpstr>
      <vt:lpstr>How big is a datacenter (DC)?</vt:lpstr>
      <vt:lpstr>Implications (1)</vt:lpstr>
      <vt:lpstr>Implications (2)</vt:lpstr>
      <vt:lpstr>Applications</vt:lpstr>
      <vt:lpstr>Partition-Aggregate</vt:lpstr>
      <vt:lpstr>Partition-Aggregate</vt:lpstr>
      <vt:lpstr>Map-Reduce</vt:lpstr>
      <vt:lpstr>Datacenter networks</vt:lpstr>
      <vt:lpstr>Datacenter networks (Cont.)</vt:lpstr>
      <vt:lpstr>Datacenter traffic</vt:lpstr>
      <vt:lpstr>East-West traffic</vt:lpstr>
      <vt:lpstr>Datacenter traffic characteristics</vt:lpstr>
      <vt:lpstr>High bandwidth</vt:lpstr>
      <vt:lpstr>Datacenter network as one giant switch</vt:lpstr>
      <vt:lpstr>Datacenter network as one giant switch</vt:lpstr>
      <vt:lpstr>Datacenter network as one giant switch</vt:lpstr>
      <vt:lpstr>High bandwidth </vt:lpstr>
      <vt:lpstr>Bisection bandwidth</vt:lpstr>
      <vt:lpstr>Achieving full bisection bandwidth</vt:lpstr>
      <vt:lpstr>Oversubscription</vt:lpstr>
      <vt:lpstr>Oversubscription</vt:lpstr>
      <vt:lpstr>Better topologies</vt:lpstr>
      <vt:lpstr>Better topologies</vt:lpstr>
      <vt:lpstr>Clos topology</vt:lpstr>
      <vt:lpstr>Challenges in scale-out designs?</vt:lpstr>
      <vt:lpstr>5-minute break!</vt:lpstr>
      <vt:lpstr>Datacenter traffic characteristics</vt:lpstr>
      <vt:lpstr>Very low RTTs within the DC</vt:lpstr>
      <vt:lpstr>Application-level latency requirements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What’s different about DC networks?</vt:lpstr>
      <vt:lpstr>Summary</vt:lpstr>
    </vt:vector>
  </TitlesOfParts>
  <Manager/>
  <Company>UC Riverside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CS153: Lecture 3 - Processes</dc:title>
  <dc:subject/>
  <dc:creator>Harsha V. Madhyastha</dc:creator>
  <cp:keywords/>
  <dc:description/>
  <cp:lastModifiedBy>Mosharaf Chowdhury</cp:lastModifiedBy>
  <cp:revision>1245</cp:revision>
  <cp:lastPrinted>1999-09-08T17:25:07Z</cp:lastPrinted>
  <dcterms:created xsi:type="dcterms:W3CDTF">2014-01-14T18:15:50Z</dcterms:created>
  <dcterms:modified xsi:type="dcterms:W3CDTF">2017-04-02T16:51:34Z</dcterms:modified>
  <cp:category/>
</cp:coreProperties>
</file>